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18288000" cy="10287000"/>
  <p:notesSz cx="6858000" cy="9144000"/>
  <p:embeddedFontLst>
    <p:embeddedFont>
      <p:font typeface="Oswald Bold" charset="1" panose="00000800000000000000"/>
      <p:regular r:id="rId50"/>
    </p:embeddedFont>
    <p:embeddedFont>
      <p:font typeface="Vitesse 1" charset="1" panose="00000000000000000000"/>
      <p:regular r:id="rId51"/>
    </p:embeddedFont>
    <p:embeddedFont>
      <p:font typeface="Vitesse 2" charset="1" panose="00000000000000000000"/>
      <p:regular r:id="rId52"/>
    </p:embeddedFont>
    <p:embeddedFont>
      <p:font typeface="Oswald" charset="1" panose="00000500000000000000"/>
      <p:regular r:id="rId54"/>
    </p:embeddedFont>
    <p:embeddedFont>
      <p:font typeface="Raleway" charset="1" panose="00000000000000000000"/>
      <p:regular r:id="rId55"/>
    </p:embeddedFont>
    <p:embeddedFont>
      <p:font typeface="Raleway Bold" charset="1" panose="00000000000000000000"/>
      <p:regular r:id="rId57"/>
    </p:embeddedFont>
    <p:embeddedFont>
      <p:font typeface="Calibri (MS)" charset="1" panose="020F0502020204030204"/>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notesMasters/notesMaster1.xml" Type="http://schemas.openxmlformats.org/officeDocument/2006/relationships/notesMaster"/><Relationship Id="rId48" Target="theme/theme2.xml" Type="http://schemas.openxmlformats.org/officeDocument/2006/relationships/theme"/><Relationship Id="rId49" Target="notesSlides/notesSlide1.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notesSlides/notesSlide2.xml" Type="http://schemas.openxmlformats.org/officeDocument/2006/relationships/notesSlide"/><Relationship Id="rId54" Target="fonts/font54.fntdata" Type="http://schemas.openxmlformats.org/officeDocument/2006/relationships/font"/><Relationship Id="rId55" Target="fonts/font55.fntdata" Type="http://schemas.openxmlformats.org/officeDocument/2006/relationships/font"/><Relationship Id="rId56" Target="notesSlides/notesSlide3.xml" Type="http://schemas.openxmlformats.org/officeDocument/2006/relationships/notesSlide"/><Relationship Id="rId57" Target="fonts/font57.fntdata" Type="http://schemas.openxmlformats.org/officeDocument/2006/relationships/font"/><Relationship Id="rId58" Target="notesSlides/notesSlide4.xml" Type="http://schemas.openxmlformats.org/officeDocument/2006/relationships/notesSlide"/><Relationship Id="rId59" Target="notesSlides/notesSlide5.xml" Type="http://schemas.openxmlformats.org/officeDocument/2006/relationships/notesSlide"/><Relationship Id="rId6" Target="slides/slide1.xml" Type="http://schemas.openxmlformats.org/officeDocument/2006/relationships/slide"/><Relationship Id="rId60" Target="notesSlides/notesSlide6.xml" Type="http://schemas.openxmlformats.org/officeDocument/2006/relationships/notesSlide"/><Relationship Id="rId61" Target="notesSlides/notesSlide7.xml" Type="http://schemas.openxmlformats.org/officeDocument/2006/relationships/notesSlide"/><Relationship Id="rId62" Target="notesSlides/notesSlide8.xml" Type="http://schemas.openxmlformats.org/officeDocument/2006/relationships/notesSlide"/><Relationship Id="rId63" Target="notesSlides/notesSlide9.xml" Type="http://schemas.openxmlformats.org/officeDocument/2006/relationships/notesSlide"/><Relationship Id="rId64" Target="notesSlides/notesSlide10.xml" Type="http://schemas.openxmlformats.org/officeDocument/2006/relationships/notesSlide"/><Relationship Id="rId65" Target="notesSlides/notesSlide11.xml" Type="http://schemas.openxmlformats.org/officeDocument/2006/relationships/notesSlide"/><Relationship Id="rId66" Target="notesSlides/notesSlide12.xml" Type="http://schemas.openxmlformats.org/officeDocument/2006/relationships/notesSlide"/><Relationship Id="rId67" Target="notesSlides/notesSlide13.xml" Type="http://schemas.openxmlformats.org/officeDocument/2006/relationships/notesSlide"/><Relationship Id="rId68" Target="notesSlides/notesSlide14.xml" Type="http://schemas.openxmlformats.org/officeDocument/2006/relationships/notesSlide"/><Relationship Id="rId69" Target="notesSlides/notesSlide15.xml" Type="http://schemas.openxmlformats.org/officeDocument/2006/relationships/notesSlide"/><Relationship Id="rId7" Target="slides/slide2.xml" Type="http://schemas.openxmlformats.org/officeDocument/2006/relationships/slide"/><Relationship Id="rId70" Target="notesSlides/notesSlide16.xml" Type="http://schemas.openxmlformats.org/officeDocument/2006/relationships/notesSlide"/><Relationship Id="rId71" Target="notesSlides/notesSlide17.xml" Type="http://schemas.openxmlformats.org/officeDocument/2006/relationships/notesSlide"/><Relationship Id="rId72" Target="notesSlides/notesSlide18.xml" Type="http://schemas.openxmlformats.org/officeDocument/2006/relationships/notesSlide"/><Relationship Id="rId73" Target="notesSlides/notesSlide19.xml" Type="http://schemas.openxmlformats.org/officeDocument/2006/relationships/notesSlide"/><Relationship Id="rId74" Target="notesSlides/notesSlide20.xml" Type="http://schemas.openxmlformats.org/officeDocument/2006/relationships/notesSlide"/><Relationship Id="rId75" Target="notesSlides/notesSlide21.xml" Type="http://schemas.openxmlformats.org/officeDocument/2006/relationships/notesSlide"/><Relationship Id="rId76" Target="notesSlides/notesSlide22.xml" Type="http://schemas.openxmlformats.org/officeDocument/2006/relationships/notesSlide"/><Relationship Id="rId77" Target="notesSlides/notesSlide23.xml" Type="http://schemas.openxmlformats.org/officeDocument/2006/relationships/notesSlide"/><Relationship Id="rId78" Target="notesSlides/notesSlide24.xml" Type="http://schemas.openxmlformats.org/officeDocument/2006/relationships/notesSlide"/><Relationship Id="rId79" Target="notesSlides/notesSlide25.xml" Type="http://schemas.openxmlformats.org/officeDocument/2006/relationships/notesSlide"/><Relationship Id="rId8" Target="slides/slide3.xml" Type="http://schemas.openxmlformats.org/officeDocument/2006/relationships/slide"/><Relationship Id="rId80" Target="notesSlides/notesSlide26.xml" Type="http://schemas.openxmlformats.org/officeDocument/2006/relationships/notesSlide"/><Relationship Id="rId81" Target="notesSlides/notesSlide27.xml" Type="http://schemas.openxmlformats.org/officeDocument/2006/relationships/notesSlide"/><Relationship Id="rId82" Target="notesSlides/notesSlide28.xml" Type="http://schemas.openxmlformats.org/officeDocument/2006/relationships/notesSlide"/><Relationship Id="rId83" Target="fonts/font83.fntdata" Type="http://schemas.openxmlformats.org/officeDocument/2006/relationships/font"/><Relationship Id="rId84" Target="notesSlides/notesSlide29.xml" Type="http://schemas.openxmlformats.org/officeDocument/2006/relationships/notesSlide"/><Relationship Id="rId85" Target="notesSlides/notesSlide30.xml" Type="http://schemas.openxmlformats.org/officeDocument/2006/relationships/notesSlide"/><Relationship Id="rId86" Target="notesSlides/notesSlide31.xml" Type="http://schemas.openxmlformats.org/officeDocument/2006/relationships/notesSlide"/><Relationship Id="rId87" Target="notesSlides/notesSlide32.xml" Type="http://schemas.openxmlformats.org/officeDocument/2006/relationships/notesSlide"/><Relationship Id="rId88" Target="notesSlides/notesSlide33.xml" Type="http://schemas.openxmlformats.org/officeDocument/2006/relationships/notesSlide"/><Relationship Id="rId89" Target="notesSlides/notesSlide34.xml" Type="http://schemas.openxmlformats.org/officeDocument/2006/relationships/notesSlide"/><Relationship Id="rId9" Target="slides/slide4.xml" Type="http://schemas.openxmlformats.org/officeDocument/2006/relationships/slide"/><Relationship Id="rId90" Target="notesSlides/notesSlide35.xml" Type="http://schemas.openxmlformats.org/officeDocument/2006/relationships/notesSlide"/><Relationship Id="rId91" Target="notesSlides/notesSlide36.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 Id="rId5" Target="../media/image3.jpeg" Type="http://schemas.openxmlformats.org/officeDocument/2006/relationships/image"/><Relationship Id="rId6" Target="../media/image4.jpeg" Type="http://schemas.openxmlformats.org/officeDocument/2006/relationships/image"/><Relationship Id="rId7" Target="../media/image5.jpeg" Type="http://schemas.openxmlformats.org/officeDocument/2006/relationships/image"/><Relationship Id="rId8" Target="../media/image6.jpeg" Type="http://schemas.openxmlformats.org/officeDocument/2006/relationships/image"/><Relationship Id="rId9" Target="../media/image7.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notesSlides/notesSlide10.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2" Target="../notesSlides/notesSlide11.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47.jpeg" Type="http://schemas.openxmlformats.org/officeDocument/2006/relationships/image"/><Relationship Id="rId9" Target="../media/image4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2" Target="../notesSlides/notesSlide12.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 Id="rId9" Target="../media/image6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65.pn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 Id="rId9" Target="../media/image6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70.pn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 Id="rId8" Target="../media/image7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74.pn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79.png" Type="http://schemas.openxmlformats.org/officeDocument/2006/relationships/image"/><Relationship Id="rId6" Target="../media/image80.png" Type="http://schemas.openxmlformats.org/officeDocument/2006/relationships/image"/><Relationship Id="rId7" Target="../media/image81.png" Type="http://schemas.openxmlformats.org/officeDocument/2006/relationships/image"/><Relationship Id="rId8" Target="../media/image82.png" Type="http://schemas.openxmlformats.org/officeDocument/2006/relationships/image"/><Relationship Id="rId9" Target="../media/image8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84.png" Type="http://schemas.openxmlformats.org/officeDocument/2006/relationships/image"/><Relationship Id="rId6" Target="../media/image8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86.png" Type="http://schemas.openxmlformats.org/officeDocument/2006/relationships/image"/><Relationship Id="rId6" Target="../media/image87.png" Type="http://schemas.openxmlformats.org/officeDocument/2006/relationships/image"/><Relationship Id="rId7" Target="../media/image8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 Id="rId7" Target="../media/image91.png" Type="http://schemas.openxmlformats.org/officeDocument/2006/relationships/image"/><Relationship Id="rId8" Target="../media/image92.png" Type="http://schemas.openxmlformats.org/officeDocument/2006/relationships/image"/><Relationship Id="rId9" Target="../media/image9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 Id="rId7" Target="../media/image96.png" Type="http://schemas.openxmlformats.org/officeDocument/2006/relationships/image"/><Relationship Id="rId8" Target="../media/image9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 Id="rId7" Target="../media/image100.png" Type="http://schemas.openxmlformats.org/officeDocument/2006/relationships/image"/><Relationship Id="rId8" Target="../media/image101.png" Type="http://schemas.openxmlformats.org/officeDocument/2006/relationships/image"/><Relationship Id="rId9" Target="../media/image10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03.png" Type="http://schemas.openxmlformats.org/officeDocument/2006/relationships/image"/><Relationship Id="rId6" Target="../media/image104.png" Type="http://schemas.openxmlformats.org/officeDocument/2006/relationships/image"/><Relationship Id="rId7" Target="../media/image105.png" Type="http://schemas.openxmlformats.org/officeDocument/2006/relationships/image"/><Relationship Id="rId8" Target="../media/image10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07.png" Type="http://schemas.openxmlformats.org/officeDocument/2006/relationships/image"/><Relationship Id="rId6" Target="../media/image108.png" Type="http://schemas.openxmlformats.org/officeDocument/2006/relationships/image"/><Relationship Id="rId7" Target="../media/image109.png" Type="http://schemas.openxmlformats.org/officeDocument/2006/relationships/image"/><Relationship Id="rId8" Target="../media/image110.png" Type="http://schemas.openxmlformats.org/officeDocument/2006/relationships/image"/><Relationship Id="rId9" Target="../media/image11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07.png" Type="http://schemas.openxmlformats.org/officeDocument/2006/relationships/image"/><Relationship Id="rId6" Target="../media/image108.png" Type="http://schemas.openxmlformats.org/officeDocument/2006/relationships/image"/><Relationship Id="rId7" Target="../media/image109.png" Type="http://schemas.openxmlformats.org/officeDocument/2006/relationships/image"/><Relationship Id="rId8" Target="../media/image110.png" Type="http://schemas.openxmlformats.org/officeDocument/2006/relationships/image"/><Relationship Id="rId9" Target="../media/image11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1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13.jpeg" Type="http://schemas.openxmlformats.org/officeDocument/2006/relationships/image"/><Relationship Id="rId6" Target="../media/image11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1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http://www.manypoint.org/Family-Camp" TargetMode="External" Type="http://schemas.openxmlformats.org/officeDocument/2006/relationships/hyperlink"/><Relationship Id="rId6" Target="../media/image116.png" Type="http://schemas.openxmlformats.org/officeDocument/2006/relationships/image"/><Relationship Id="rId7" Target="../media/image11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9.png" Type="http://schemas.openxmlformats.org/officeDocument/2006/relationships/image"/><Relationship Id="rId4" Target="../media/image118.jpeg" Type="http://schemas.openxmlformats.org/officeDocument/2006/relationships/image"/><Relationship Id="rId5" Target="../media/image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19.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2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jpeg" Type="http://schemas.openxmlformats.org/officeDocument/2006/relationships/image"/><Relationship Id="rId3" Target="../media/image122.png" Type="http://schemas.openxmlformats.org/officeDocument/2006/relationships/image"/><Relationship Id="rId4" Target="../media/image12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jpeg" Type="http://schemas.openxmlformats.org/officeDocument/2006/relationships/image"/><Relationship Id="rId3" Target="../media/image125.png" Type="http://schemas.openxmlformats.org/officeDocument/2006/relationships/image"/><Relationship Id="rId4" Target="../media/image12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7.jpeg" Type="http://schemas.openxmlformats.org/officeDocument/2006/relationships/image"/><Relationship Id="rId3" Target="../media/image125.png" Type="http://schemas.openxmlformats.org/officeDocument/2006/relationships/image"/><Relationship Id="rId4" Target="../media/image126.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8.jpeg" Type="http://schemas.openxmlformats.org/officeDocument/2006/relationships/image"/><Relationship Id="rId3" Target="../media/image12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3.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9.png" Type="http://schemas.openxmlformats.org/officeDocument/2006/relationships/image"/><Relationship Id="rId3" Target="../media/image12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https://www.manypoint.org/Program/Unit-Activities"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2" Target="../notesSlides/notesSlide6.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jpe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2" Target="../notesSlides/notesSlide7.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2" Target="../notesSlides/notesSlide8.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notesSlides/notesSlide9.xml" Type="http://schemas.openxmlformats.org/officeDocument/2006/relationships/notesSlide"/><Relationship Id="rId3" Target="../media/image9.png" Type="http://schemas.openxmlformats.org/officeDocument/2006/relationships/image"/><Relationship Id="rId4" Target="../media/image8.pn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987" y="1"/>
            <a:ext cx="18340864" cy="10287000"/>
            <a:chOff x="0" y="0"/>
            <a:chExt cx="24454485" cy="13716000"/>
          </a:xfrm>
        </p:grpSpPr>
        <p:sp>
          <p:nvSpPr>
            <p:cNvPr name="Freeform 3" id="3"/>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0" r="0" b="-143"/>
              </a:stretch>
            </a:blipFill>
          </p:spPr>
        </p:sp>
      </p:grpSp>
      <p:grpSp>
        <p:nvGrpSpPr>
          <p:cNvPr name="Group 4" id="4"/>
          <p:cNvGrpSpPr/>
          <p:nvPr/>
        </p:nvGrpSpPr>
        <p:grpSpPr>
          <a:xfrm rot="0">
            <a:off x="0" y="-2381"/>
            <a:ext cx="18288000" cy="1402556"/>
            <a:chOff x="0" y="0"/>
            <a:chExt cx="24384000" cy="1870075"/>
          </a:xfrm>
        </p:grpSpPr>
        <p:sp>
          <p:nvSpPr>
            <p:cNvPr name="Freeform 5" id="5"/>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6" id="6"/>
          <p:cNvGrpSpPr/>
          <p:nvPr/>
        </p:nvGrpSpPr>
        <p:grpSpPr>
          <a:xfrm rot="0">
            <a:off x="6403646" y="127625"/>
            <a:ext cx="11487150" cy="1443609"/>
            <a:chOff x="0" y="0"/>
            <a:chExt cx="15316200" cy="1924812"/>
          </a:xfrm>
        </p:grpSpPr>
        <p:sp>
          <p:nvSpPr>
            <p:cNvPr name="Freeform 7" id="7"/>
            <p:cNvSpPr/>
            <p:nvPr/>
          </p:nvSpPr>
          <p:spPr>
            <a:xfrm flipH="false" flipV="false" rot="0">
              <a:off x="0" y="0"/>
              <a:ext cx="15316200" cy="1924812"/>
            </a:xfrm>
            <a:custGeom>
              <a:avLst/>
              <a:gdLst/>
              <a:ahLst/>
              <a:cxnLst/>
              <a:rect r="r" b="b" t="t" l="l"/>
              <a:pathLst>
                <a:path h="1924812" w="15316200">
                  <a:moveTo>
                    <a:pt x="0" y="0"/>
                  </a:moveTo>
                  <a:lnTo>
                    <a:pt x="15316200" y="0"/>
                  </a:lnTo>
                  <a:lnTo>
                    <a:pt x="15316200" y="1924812"/>
                  </a:lnTo>
                  <a:lnTo>
                    <a:pt x="0" y="1924812"/>
                  </a:lnTo>
                  <a:close/>
                </a:path>
              </a:pathLst>
            </a:custGeom>
            <a:blipFill>
              <a:blip r:embed="rId4">
                <a:alphaModFix amt="0"/>
              </a:blip>
              <a:stretch>
                <a:fillRect l="0" t="-122386" r="0" b="-87707"/>
              </a:stretch>
            </a:blipFill>
          </p:spPr>
        </p:sp>
        <p:sp>
          <p:nvSpPr>
            <p:cNvPr name="TextBox 8" id="8"/>
            <p:cNvSpPr txBox="true"/>
            <p:nvPr/>
          </p:nvSpPr>
          <p:spPr>
            <a:xfrm>
              <a:off x="0" y="104775"/>
              <a:ext cx="15316200"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MANY POINT </a:t>
              </a:r>
              <a:r>
                <a:rPr lang="en-US" b="true" sz="6000">
                  <a:solidFill>
                    <a:srgbClr val="F2F2F2"/>
                  </a:solidFill>
                  <a:latin typeface="Oswald Bold"/>
                  <a:ea typeface="Oswald Bold"/>
                  <a:cs typeface="Oswald Bold"/>
                  <a:sym typeface="Oswald Bold"/>
                </a:rPr>
                <a:t>PROGRAM CATALOG</a:t>
              </a:r>
            </a:p>
          </p:txBody>
        </p:sp>
      </p:grpSp>
      <p:grpSp>
        <p:nvGrpSpPr>
          <p:cNvPr name="Group 9" id="9"/>
          <p:cNvGrpSpPr/>
          <p:nvPr/>
        </p:nvGrpSpPr>
        <p:grpSpPr>
          <a:xfrm rot="0">
            <a:off x="7296564" y="1379572"/>
            <a:ext cx="3675821" cy="8907428"/>
            <a:chOff x="0" y="0"/>
            <a:chExt cx="4901095" cy="11876570"/>
          </a:xfrm>
        </p:grpSpPr>
        <p:sp>
          <p:nvSpPr>
            <p:cNvPr name="Freeform 10" id="10"/>
            <p:cNvSpPr/>
            <p:nvPr/>
          </p:nvSpPr>
          <p:spPr>
            <a:xfrm flipH="false" flipV="false" rot="0">
              <a:off x="0" y="0"/>
              <a:ext cx="4901057" cy="11876532"/>
            </a:xfrm>
            <a:custGeom>
              <a:avLst/>
              <a:gdLst/>
              <a:ahLst/>
              <a:cxnLst/>
              <a:rect r="r" b="b" t="t" l="l"/>
              <a:pathLst>
                <a:path h="11876532" w="4901057">
                  <a:moveTo>
                    <a:pt x="0" y="0"/>
                  </a:moveTo>
                  <a:lnTo>
                    <a:pt x="4901057" y="0"/>
                  </a:lnTo>
                  <a:lnTo>
                    <a:pt x="4901057" y="11876532"/>
                  </a:lnTo>
                  <a:lnTo>
                    <a:pt x="0" y="11876532"/>
                  </a:lnTo>
                  <a:lnTo>
                    <a:pt x="0" y="0"/>
                  </a:lnTo>
                  <a:close/>
                </a:path>
              </a:pathLst>
            </a:custGeom>
            <a:blipFill>
              <a:blip r:embed="rId5"/>
              <a:stretch>
                <a:fillRect l="-99177" t="0" r="-164973" b="0"/>
              </a:stretch>
            </a:blipFill>
          </p:spPr>
        </p:sp>
      </p:grpSp>
      <p:grpSp>
        <p:nvGrpSpPr>
          <p:cNvPr name="Group 11" id="11"/>
          <p:cNvGrpSpPr/>
          <p:nvPr/>
        </p:nvGrpSpPr>
        <p:grpSpPr>
          <a:xfrm rot="0">
            <a:off x="14628824" y="1400175"/>
            <a:ext cx="3669725" cy="8907428"/>
            <a:chOff x="0" y="0"/>
            <a:chExt cx="4892967" cy="11876570"/>
          </a:xfrm>
        </p:grpSpPr>
        <p:sp>
          <p:nvSpPr>
            <p:cNvPr name="Freeform 12" id="12"/>
            <p:cNvSpPr/>
            <p:nvPr/>
          </p:nvSpPr>
          <p:spPr>
            <a:xfrm flipH="false" flipV="false" rot="0">
              <a:off x="0" y="0"/>
              <a:ext cx="4892929" cy="11876532"/>
            </a:xfrm>
            <a:custGeom>
              <a:avLst/>
              <a:gdLst/>
              <a:ahLst/>
              <a:cxnLst/>
              <a:rect r="r" b="b" t="t" l="l"/>
              <a:pathLst>
                <a:path h="11876532" w="4892929">
                  <a:moveTo>
                    <a:pt x="0" y="0"/>
                  </a:moveTo>
                  <a:lnTo>
                    <a:pt x="4892929" y="0"/>
                  </a:lnTo>
                  <a:lnTo>
                    <a:pt x="4892929" y="11876532"/>
                  </a:lnTo>
                  <a:lnTo>
                    <a:pt x="0" y="11876532"/>
                  </a:lnTo>
                  <a:lnTo>
                    <a:pt x="0" y="0"/>
                  </a:lnTo>
                  <a:close/>
                </a:path>
              </a:pathLst>
            </a:custGeom>
            <a:blipFill>
              <a:blip r:embed="rId6"/>
              <a:stretch>
                <a:fillRect l="-123265" t="0" r="-141490" b="0"/>
              </a:stretch>
            </a:blipFill>
          </p:spPr>
        </p:sp>
      </p:grpSp>
      <p:grpSp>
        <p:nvGrpSpPr>
          <p:cNvPr name="Group 13" id="13"/>
          <p:cNvGrpSpPr/>
          <p:nvPr/>
        </p:nvGrpSpPr>
        <p:grpSpPr>
          <a:xfrm rot="0">
            <a:off x="0" y="1379572"/>
            <a:ext cx="3788864" cy="8907428"/>
            <a:chOff x="0" y="0"/>
            <a:chExt cx="5051819" cy="11876570"/>
          </a:xfrm>
        </p:grpSpPr>
        <p:sp>
          <p:nvSpPr>
            <p:cNvPr name="Freeform 14" id="14"/>
            <p:cNvSpPr/>
            <p:nvPr/>
          </p:nvSpPr>
          <p:spPr>
            <a:xfrm flipH="false" flipV="false" rot="0">
              <a:off x="0" y="0"/>
              <a:ext cx="5051806" cy="11876532"/>
            </a:xfrm>
            <a:custGeom>
              <a:avLst/>
              <a:gdLst/>
              <a:ahLst/>
              <a:cxnLst/>
              <a:rect r="r" b="b" t="t" l="l"/>
              <a:pathLst>
                <a:path h="11876532" w="5051806">
                  <a:moveTo>
                    <a:pt x="0" y="0"/>
                  </a:moveTo>
                  <a:lnTo>
                    <a:pt x="5051806" y="0"/>
                  </a:lnTo>
                  <a:lnTo>
                    <a:pt x="5051806" y="11876532"/>
                  </a:lnTo>
                  <a:lnTo>
                    <a:pt x="0" y="11876532"/>
                  </a:lnTo>
                  <a:lnTo>
                    <a:pt x="0" y="0"/>
                  </a:lnTo>
                  <a:close/>
                </a:path>
              </a:pathLst>
            </a:custGeom>
            <a:blipFill>
              <a:blip r:embed="rId7"/>
              <a:stretch>
                <a:fillRect l="-159425" t="0" r="-93859" b="0"/>
              </a:stretch>
            </a:blipFill>
          </p:spPr>
        </p:sp>
      </p:grpSp>
      <p:grpSp>
        <p:nvGrpSpPr>
          <p:cNvPr name="Group 15" id="15"/>
          <p:cNvGrpSpPr/>
          <p:nvPr/>
        </p:nvGrpSpPr>
        <p:grpSpPr>
          <a:xfrm rot="0">
            <a:off x="3783468" y="1379574"/>
            <a:ext cx="3522621" cy="8907428"/>
            <a:chOff x="0" y="0"/>
            <a:chExt cx="4696828" cy="11876570"/>
          </a:xfrm>
        </p:grpSpPr>
        <p:sp>
          <p:nvSpPr>
            <p:cNvPr name="Freeform 16" id="16"/>
            <p:cNvSpPr/>
            <p:nvPr/>
          </p:nvSpPr>
          <p:spPr>
            <a:xfrm flipH="false" flipV="false" rot="0">
              <a:off x="0" y="0"/>
              <a:ext cx="4696841" cy="11876532"/>
            </a:xfrm>
            <a:custGeom>
              <a:avLst/>
              <a:gdLst/>
              <a:ahLst/>
              <a:cxnLst/>
              <a:rect r="r" b="b" t="t" l="l"/>
              <a:pathLst>
                <a:path h="11876532" w="4696841">
                  <a:moveTo>
                    <a:pt x="0" y="0"/>
                  </a:moveTo>
                  <a:lnTo>
                    <a:pt x="4696841" y="0"/>
                  </a:lnTo>
                  <a:lnTo>
                    <a:pt x="4696841" y="11876532"/>
                  </a:lnTo>
                  <a:lnTo>
                    <a:pt x="0" y="11876532"/>
                  </a:lnTo>
                  <a:lnTo>
                    <a:pt x="0" y="0"/>
                  </a:lnTo>
                  <a:close/>
                </a:path>
              </a:pathLst>
            </a:custGeom>
            <a:blipFill>
              <a:blip r:embed="rId8"/>
              <a:stretch>
                <a:fillRect l="-122122" t="0" r="-157861" b="0"/>
              </a:stretch>
            </a:blipFill>
          </p:spPr>
        </p:sp>
      </p:grpSp>
      <p:grpSp>
        <p:nvGrpSpPr>
          <p:cNvPr name="Group 17" id="17"/>
          <p:cNvGrpSpPr/>
          <p:nvPr/>
        </p:nvGrpSpPr>
        <p:grpSpPr>
          <a:xfrm rot="0">
            <a:off x="10972386" y="1379572"/>
            <a:ext cx="3665963" cy="8907428"/>
            <a:chOff x="0" y="0"/>
            <a:chExt cx="4887951" cy="11876570"/>
          </a:xfrm>
        </p:grpSpPr>
        <p:sp>
          <p:nvSpPr>
            <p:cNvPr name="Freeform 18" id="18" descr="A person on a four wheeler  Description automatically generated"/>
            <p:cNvSpPr/>
            <p:nvPr/>
          </p:nvSpPr>
          <p:spPr>
            <a:xfrm flipH="false" flipV="false" rot="0">
              <a:off x="0" y="0"/>
              <a:ext cx="4887976" cy="11876532"/>
            </a:xfrm>
            <a:custGeom>
              <a:avLst/>
              <a:gdLst/>
              <a:ahLst/>
              <a:cxnLst/>
              <a:rect r="r" b="b" t="t" l="l"/>
              <a:pathLst>
                <a:path h="11876532" w="4887976">
                  <a:moveTo>
                    <a:pt x="0" y="0"/>
                  </a:moveTo>
                  <a:lnTo>
                    <a:pt x="4887976" y="0"/>
                  </a:lnTo>
                  <a:lnTo>
                    <a:pt x="4887976" y="11876532"/>
                  </a:lnTo>
                  <a:lnTo>
                    <a:pt x="0" y="11876532"/>
                  </a:lnTo>
                  <a:lnTo>
                    <a:pt x="0" y="0"/>
                  </a:lnTo>
                  <a:close/>
                </a:path>
              </a:pathLst>
            </a:custGeom>
            <a:blipFill>
              <a:blip r:embed="rId9"/>
              <a:stretch>
                <a:fillRect l="0" t="0" r="0" b="-68"/>
              </a:stretch>
            </a:blipFill>
          </p:spPr>
        </p:sp>
      </p:grpSp>
      <p:grpSp>
        <p:nvGrpSpPr>
          <p:cNvPr name="Group 19" id="19"/>
          <p:cNvGrpSpPr/>
          <p:nvPr/>
        </p:nvGrpSpPr>
        <p:grpSpPr>
          <a:xfrm rot="0">
            <a:off x="352433" y="142950"/>
            <a:ext cx="4280463" cy="1111893"/>
            <a:chOff x="0" y="0"/>
            <a:chExt cx="5707284" cy="1482524"/>
          </a:xfrm>
        </p:grpSpPr>
        <p:sp>
          <p:nvSpPr>
            <p:cNvPr name="TextBox 20" id="20"/>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21" id="21"/>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22" id="22"/>
            <p:cNvGrpSpPr/>
            <p:nvPr/>
          </p:nvGrpSpPr>
          <p:grpSpPr>
            <a:xfrm rot="0">
              <a:off x="0" y="0"/>
              <a:ext cx="1621061" cy="1436348"/>
              <a:chOff x="0" y="0"/>
              <a:chExt cx="2480095" cy="2197499"/>
            </a:xfrm>
          </p:grpSpPr>
          <p:sp>
            <p:nvSpPr>
              <p:cNvPr name="Freeform 23" id="23"/>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10"/>
                <a:stretch>
                  <a:fillRect l="-2274" t="0" r="-2273" b="0"/>
                </a:stretch>
              </a:blipFill>
            </p:spPr>
          </p:sp>
        </p:grpSp>
        <p:sp>
          <p:nvSpPr>
            <p:cNvPr name="TextBox 24" id="24"/>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73179"/>
            <a:chOff x="0" y="0"/>
            <a:chExt cx="20990384" cy="11297572"/>
          </a:xfrm>
        </p:grpSpPr>
        <p:grpSp>
          <p:nvGrpSpPr>
            <p:cNvPr name="Group 17" id="17"/>
            <p:cNvGrpSpPr/>
            <p:nvPr/>
          </p:nvGrpSpPr>
          <p:grpSpPr>
            <a:xfrm rot="0">
              <a:off x="0" y="0"/>
              <a:ext cx="6782652" cy="5478295"/>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125" t="0" r="-125" b="0"/>
                </a:stretch>
              </a:blipFill>
            </p:spPr>
          </p:sp>
        </p:grpSp>
        <p:grpSp>
          <p:nvGrpSpPr>
            <p:cNvPr name="Group 19" id="19"/>
            <p:cNvGrpSpPr/>
            <p:nvPr/>
          </p:nvGrpSpPr>
          <p:grpSpPr>
            <a:xfrm rot="0">
              <a:off x="5612427" y="4302841"/>
              <a:ext cx="917756" cy="917756"/>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2" id="22"/>
            <p:cNvSpPr txBox="true"/>
            <p:nvPr/>
          </p:nvSpPr>
          <p:spPr>
            <a:xfrm rot="0">
              <a:off x="288437" y="329279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MONKEY’S FIST</a:t>
              </a:r>
            </a:p>
          </p:txBody>
        </p:sp>
        <p:grpSp>
          <p:nvGrpSpPr>
            <p:cNvPr name="Group 23" id="23"/>
            <p:cNvGrpSpPr/>
            <p:nvPr/>
          </p:nvGrpSpPr>
          <p:grpSpPr>
            <a:xfrm rot="0">
              <a:off x="14207732" y="0"/>
              <a:ext cx="6782652" cy="5478295"/>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378" t="0" r="-378" b="0"/>
                </a:stretch>
              </a:blipFill>
            </p:spPr>
          </p:sp>
        </p:grpSp>
        <p:grpSp>
          <p:nvGrpSpPr>
            <p:cNvPr name="Group 25" id="25"/>
            <p:cNvGrpSpPr/>
            <p:nvPr/>
          </p:nvGrpSpPr>
          <p:grpSpPr>
            <a:xfrm rot="0">
              <a:off x="19820159" y="4302841"/>
              <a:ext cx="917756" cy="917756"/>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8" id="28"/>
            <p:cNvSpPr txBox="true"/>
            <p:nvPr/>
          </p:nvSpPr>
          <p:spPr>
            <a:xfrm rot="0">
              <a:off x="14417186" y="443366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ORIENTEERING</a:t>
              </a:r>
            </a:p>
          </p:txBody>
        </p:sp>
        <p:grpSp>
          <p:nvGrpSpPr>
            <p:cNvPr name="Group 29" id="29"/>
            <p:cNvGrpSpPr/>
            <p:nvPr/>
          </p:nvGrpSpPr>
          <p:grpSpPr>
            <a:xfrm rot="0">
              <a:off x="14207732" y="5819277"/>
              <a:ext cx="6782652" cy="5478295"/>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582" t="0" r="-582" b="0"/>
                </a:stretch>
              </a:blipFill>
            </p:spPr>
          </p:sp>
        </p:grpSp>
        <p:grpSp>
          <p:nvGrpSpPr>
            <p:cNvPr name="Group 31" id="31"/>
            <p:cNvGrpSpPr/>
            <p:nvPr/>
          </p:nvGrpSpPr>
          <p:grpSpPr>
            <a:xfrm rot="0">
              <a:off x="19820159" y="10122118"/>
              <a:ext cx="917756" cy="917756"/>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34" id="34"/>
            <p:cNvSpPr txBox="true"/>
            <p:nvPr/>
          </p:nvSpPr>
          <p:spPr>
            <a:xfrm rot="0">
              <a:off x="14417186" y="10252945"/>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SHOWERHOUSE TIME</a:t>
              </a:r>
            </a:p>
          </p:txBody>
        </p:sp>
        <p:grpSp>
          <p:nvGrpSpPr>
            <p:cNvPr name="Group 35" id="35"/>
            <p:cNvGrpSpPr/>
            <p:nvPr/>
          </p:nvGrpSpPr>
          <p:grpSpPr>
            <a:xfrm rot="0">
              <a:off x="5612427" y="3161971"/>
              <a:ext cx="917756" cy="917756"/>
              <a:chOff x="0" y="0"/>
              <a:chExt cx="136456" cy="136456"/>
            </a:xfrm>
          </p:grpSpPr>
          <p:sp>
            <p:nvSpPr>
              <p:cNvPr name="Freeform 36" id="3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7" id="37"/>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38" id="38"/>
            <p:cNvSpPr txBox="true"/>
            <p:nvPr/>
          </p:nvSpPr>
          <p:spPr>
            <a:xfrm rot="0">
              <a:off x="288437" y="4446996"/>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TURK’S HEAD</a:t>
              </a:r>
            </a:p>
          </p:txBody>
        </p:sp>
        <p:grpSp>
          <p:nvGrpSpPr>
            <p:cNvPr name="Group 39" id="39"/>
            <p:cNvGrpSpPr/>
            <p:nvPr/>
          </p:nvGrpSpPr>
          <p:grpSpPr>
            <a:xfrm rot="0">
              <a:off x="7097311" y="13211"/>
              <a:ext cx="6782652" cy="5478295"/>
              <a:chOff x="0" y="0"/>
              <a:chExt cx="487493" cy="393744"/>
            </a:xfrm>
          </p:grpSpPr>
          <p:sp>
            <p:nvSpPr>
              <p:cNvPr name="Freeform 40" id="4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582" t="0" r="-582" b="0"/>
                </a:stretch>
              </a:blipFill>
            </p:spPr>
          </p:sp>
        </p:grpSp>
        <p:grpSp>
          <p:nvGrpSpPr>
            <p:cNvPr name="Group 41" id="41"/>
            <p:cNvGrpSpPr/>
            <p:nvPr/>
          </p:nvGrpSpPr>
          <p:grpSpPr>
            <a:xfrm rot="0">
              <a:off x="12709738" y="4316169"/>
              <a:ext cx="917756" cy="917756"/>
              <a:chOff x="0" y="0"/>
              <a:chExt cx="136456" cy="136456"/>
            </a:xfrm>
          </p:grpSpPr>
          <p:sp>
            <p:nvSpPr>
              <p:cNvPr name="Freeform 42" id="4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3" id="43"/>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4" id="44"/>
            <p:cNvSpPr txBox="true"/>
            <p:nvPr/>
          </p:nvSpPr>
          <p:spPr>
            <a:xfrm rot="0">
              <a:off x="7306765" y="4446996"/>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a:solidFill>
                    <a:srgbClr val="FFFFFF"/>
                  </a:solidFill>
                  <a:latin typeface="Oswald Bold"/>
                  <a:ea typeface="Oswald Bold"/>
                  <a:cs typeface="Oswald Bold"/>
                  <a:sym typeface="Oswald Bold"/>
                </a:rPr>
                <a:t>NATURE CANOE/KAYAK</a:t>
              </a:r>
            </a:p>
          </p:txBody>
        </p:sp>
        <p:grpSp>
          <p:nvGrpSpPr>
            <p:cNvPr name="Group 45" id="45"/>
            <p:cNvGrpSpPr/>
            <p:nvPr/>
          </p:nvGrpSpPr>
          <p:grpSpPr>
            <a:xfrm rot="0">
              <a:off x="0" y="5819277"/>
              <a:ext cx="6782652" cy="5478295"/>
              <a:chOff x="0" y="0"/>
              <a:chExt cx="487493" cy="393744"/>
            </a:xfrm>
          </p:grpSpPr>
          <p:sp>
            <p:nvSpPr>
              <p:cNvPr name="Freeform 46" id="4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328" t="0" r="-328" b="0"/>
                </a:stretch>
              </a:blipFill>
            </p:spPr>
          </p:sp>
        </p:grpSp>
        <p:grpSp>
          <p:nvGrpSpPr>
            <p:cNvPr name="Group 47" id="47"/>
            <p:cNvGrpSpPr/>
            <p:nvPr/>
          </p:nvGrpSpPr>
          <p:grpSpPr>
            <a:xfrm rot="0">
              <a:off x="5612427" y="10122118"/>
              <a:ext cx="917756" cy="917756"/>
              <a:chOff x="0" y="0"/>
              <a:chExt cx="136456" cy="136456"/>
            </a:xfrm>
          </p:grpSpPr>
          <p:sp>
            <p:nvSpPr>
              <p:cNvPr name="Freeform 48" id="4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9" id="49"/>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50" id="50"/>
            <p:cNvSpPr txBox="true"/>
            <p:nvPr/>
          </p:nvSpPr>
          <p:spPr>
            <a:xfrm rot="0">
              <a:off x="209454" y="10252945"/>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SAILING</a:t>
              </a:r>
            </a:p>
          </p:txBody>
        </p:sp>
        <p:grpSp>
          <p:nvGrpSpPr>
            <p:cNvPr name="Group 51" id="51"/>
            <p:cNvGrpSpPr/>
            <p:nvPr/>
          </p:nvGrpSpPr>
          <p:grpSpPr>
            <a:xfrm rot="0">
              <a:off x="7097311" y="5819277"/>
              <a:ext cx="6782652" cy="5478295"/>
              <a:chOff x="0" y="0"/>
              <a:chExt cx="487493" cy="393744"/>
            </a:xfrm>
          </p:grpSpPr>
          <p:sp>
            <p:nvSpPr>
              <p:cNvPr name="Freeform 52" id="5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839" t="0" r="-839" b="0"/>
                </a:stretch>
              </a:blipFill>
            </p:spPr>
          </p:sp>
        </p:grpSp>
        <p:grpSp>
          <p:nvGrpSpPr>
            <p:cNvPr name="Group 53" id="53"/>
            <p:cNvGrpSpPr/>
            <p:nvPr/>
          </p:nvGrpSpPr>
          <p:grpSpPr>
            <a:xfrm rot="0">
              <a:off x="12709738" y="10122118"/>
              <a:ext cx="917756" cy="917756"/>
              <a:chOff x="0" y="0"/>
              <a:chExt cx="136456" cy="136456"/>
            </a:xfrm>
          </p:grpSpPr>
          <p:sp>
            <p:nvSpPr>
              <p:cNvPr name="Freeform 54" id="5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5" id="55"/>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56" id="56"/>
            <p:cNvSpPr txBox="true"/>
            <p:nvPr/>
          </p:nvSpPr>
          <p:spPr>
            <a:xfrm rot="0">
              <a:off x="7306765" y="10252945"/>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SAUNA</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67815"/>
            <a:chOff x="0" y="0"/>
            <a:chExt cx="20990384" cy="11290419"/>
          </a:xfrm>
        </p:grpSpPr>
        <p:grpSp>
          <p:nvGrpSpPr>
            <p:cNvPr name="Group 17" id="17"/>
            <p:cNvGrpSpPr/>
            <p:nvPr/>
          </p:nvGrpSpPr>
          <p:grpSpPr>
            <a:xfrm rot="0">
              <a:off x="0" y="13103"/>
              <a:ext cx="6778418" cy="5474876"/>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378" t="0" r="-378" b="0"/>
                </a:stretch>
              </a:blipFill>
            </p:spPr>
          </p:sp>
        </p:grpSp>
        <p:grpSp>
          <p:nvGrpSpPr>
            <p:cNvPr name="Group 19" id="19"/>
            <p:cNvGrpSpPr/>
            <p:nvPr/>
          </p:nvGrpSpPr>
          <p:grpSpPr>
            <a:xfrm rot="0">
              <a:off x="5608924" y="4313258"/>
              <a:ext cx="917183" cy="917183"/>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2" id="22"/>
            <p:cNvSpPr txBox="true"/>
            <p:nvPr/>
          </p:nvSpPr>
          <p:spPr>
            <a:xfrm rot="0">
              <a:off x="209324" y="4443974"/>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SNORKELING</a:t>
              </a:r>
            </a:p>
          </p:txBody>
        </p:sp>
        <p:grpSp>
          <p:nvGrpSpPr>
            <p:cNvPr name="Group 23" id="23"/>
            <p:cNvGrpSpPr/>
            <p:nvPr/>
          </p:nvGrpSpPr>
          <p:grpSpPr>
            <a:xfrm rot="0">
              <a:off x="14211966" y="0"/>
              <a:ext cx="6778418" cy="5474876"/>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582" t="0" r="-582" b="0"/>
                </a:stretch>
              </a:blipFill>
            </p:spPr>
          </p:sp>
        </p:grpSp>
        <p:grpSp>
          <p:nvGrpSpPr>
            <p:cNvPr name="Group 25" id="25"/>
            <p:cNvGrpSpPr/>
            <p:nvPr/>
          </p:nvGrpSpPr>
          <p:grpSpPr>
            <a:xfrm rot="0">
              <a:off x="19820890" y="4300155"/>
              <a:ext cx="917183" cy="917183"/>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8" id="28"/>
            <p:cNvSpPr txBox="true"/>
            <p:nvPr/>
          </p:nvSpPr>
          <p:spPr>
            <a:xfrm rot="0">
              <a:off x="14316628" y="4103306"/>
              <a:ext cx="5286297" cy="126325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TAMARAC WILDLIFE REFUGE</a:t>
              </a:r>
            </a:p>
          </p:txBody>
        </p:sp>
        <p:grpSp>
          <p:nvGrpSpPr>
            <p:cNvPr name="Group 29" id="29"/>
            <p:cNvGrpSpPr/>
            <p:nvPr/>
          </p:nvGrpSpPr>
          <p:grpSpPr>
            <a:xfrm rot="0">
              <a:off x="0" y="5815544"/>
              <a:ext cx="6778418" cy="5474876"/>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582" t="0" r="-582" b="0"/>
                </a:stretch>
              </a:blipFill>
            </p:spPr>
          </p:sp>
        </p:grpSp>
        <p:grpSp>
          <p:nvGrpSpPr>
            <p:cNvPr name="Group 31" id="31"/>
            <p:cNvGrpSpPr/>
            <p:nvPr/>
          </p:nvGrpSpPr>
          <p:grpSpPr>
            <a:xfrm rot="0">
              <a:off x="5608924" y="10289474"/>
              <a:ext cx="917183" cy="917183"/>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34" id="34"/>
            <p:cNvSpPr txBox="true"/>
            <p:nvPr/>
          </p:nvSpPr>
          <p:spPr>
            <a:xfrm rot="0">
              <a:off x="209324" y="10420190"/>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TIE DYE</a:t>
              </a:r>
            </a:p>
          </p:txBody>
        </p:sp>
        <p:grpSp>
          <p:nvGrpSpPr>
            <p:cNvPr name="Group 35" id="35"/>
            <p:cNvGrpSpPr/>
            <p:nvPr/>
          </p:nvGrpSpPr>
          <p:grpSpPr>
            <a:xfrm rot="0">
              <a:off x="14211966" y="5815544"/>
              <a:ext cx="6778418" cy="5474876"/>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10687" t="0" r="-10687" b="0"/>
                </a:stretch>
              </a:blipFill>
            </p:spPr>
          </p:sp>
        </p:grpSp>
        <p:grpSp>
          <p:nvGrpSpPr>
            <p:cNvPr name="Group 37" id="37"/>
            <p:cNvGrpSpPr/>
            <p:nvPr/>
          </p:nvGrpSpPr>
          <p:grpSpPr>
            <a:xfrm rot="0">
              <a:off x="19820890" y="10115699"/>
              <a:ext cx="917183" cy="917183"/>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0" id="40"/>
            <p:cNvSpPr txBox="true"/>
            <p:nvPr/>
          </p:nvSpPr>
          <p:spPr>
            <a:xfrm rot="0">
              <a:off x="14421290" y="10246415"/>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a:solidFill>
                    <a:srgbClr val="FFFFFF"/>
                  </a:solidFill>
                  <a:latin typeface="Oswald Bold"/>
                  <a:ea typeface="Oswald Bold"/>
                  <a:cs typeface="Oswald Bold"/>
                  <a:sym typeface="Oswald Bold"/>
                </a:rPr>
                <a:t>TROOP POTTERY</a:t>
              </a:r>
            </a:p>
          </p:txBody>
        </p:sp>
        <p:grpSp>
          <p:nvGrpSpPr>
            <p:cNvPr name="Group 41" id="41"/>
            <p:cNvGrpSpPr/>
            <p:nvPr/>
          </p:nvGrpSpPr>
          <p:grpSpPr>
            <a:xfrm rot="0">
              <a:off x="7105983" y="13103"/>
              <a:ext cx="6778418" cy="5474876"/>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22115" t="0" r="-22115" b="0"/>
                </a:stretch>
              </a:blipFill>
            </p:spPr>
          </p:sp>
        </p:grpSp>
        <p:grpSp>
          <p:nvGrpSpPr>
            <p:cNvPr name="Group 43" id="43"/>
            <p:cNvGrpSpPr/>
            <p:nvPr/>
          </p:nvGrpSpPr>
          <p:grpSpPr>
            <a:xfrm rot="0">
              <a:off x="12701804" y="4301926"/>
              <a:ext cx="917183" cy="917183"/>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6" id="46"/>
            <p:cNvSpPr txBox="true"/>
            <p:nvPr/>
          </p:nvSpPr>
          <p:spPr>
            <a:xfrm rot="0">
              <a:off x="7208909" y="4432642"/>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a:solidFill>
                    <a:srgbClr val="FFFFFF"/>
                  </a:solidFill>
                  <a:latin typeface="Oswald Bold"/>
                  <a:ea typeface="Oswald Bold"/>
                  <a:cs typeface="Oswald Bold"/>
                  <a:sym typeface="Oswald Bold"/>
                </a:rPr>
                <a:t>SUPER TROOP PROJECT</a:t>
              </a:r>
            </a:p>
          </p:txBody>
        </p:sp>
        <p:grpSp>
          <p:nvGrpSpPr>
            <p:cNvPr name="Group 47" id="47"/>
            <p:cNvGrpSpPr/>
            <p:nvPr/>
          </p:nvGrpSpPr>
          <p:grpSpPr>
            <a:xfrm rot="0">
              <a:off x="7105983" y="5815544"/>
              <a:ext cx="6778418" cy="5474876"/>
              <a:chOff x="0" y="0"/>
              <a:chExt cx="487493" cy="393744"/>
            </a:xfrm>
          </p:grpSpPr>
          <p:sp>
            <p:nvSpPr>
              <p:cNvPr name="Freeform 48" id="4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0" t="0" r="-757" b="0"/>
                </a:stretch>
              </a:blipFill>
            </p:spPr>
          </p:sp>
        </p:grpSp>
        <p:grpSp>
          <p:nvGrpSpPr>
            <p:cNvPr name="Group 49" id="49"/>
            <p:cNvGrpSpPr/>
            <p:nvPr/>
          </p:nvGrpSpPr>
          <p:grpSpPr>
            <a:xfrm rot="0">
              <a:off x="12714907" y="10115699"/>
              <a:ext cx="917183" cy="917183"/>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52" id="52"/>
            <p:cNvSpPr txBox="true"/>
            <p:nvPr/>
          </p:nvSpPr>
          <p:spPr>
            <a:xfrm rot="0">
              <a:off x="7315307" y="10246415"/>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TRADING POST TIME</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33708"/>
            <a:chOff x="0" y="0"/>
            <a:chExt cx="20990384" cy="11244944"/>
          </a:xfrm>
        </p:grpSpPr>
        <p:grpSp>
          <p:nvGrpSpPr>
            <p:cNvPr name="Group 17" id="17"/>
            <p:cNvGrpSpPr/>
            <p:nvPr/>
          </p:nvGrpSpPr>
          <p:grpSpPr>
            <a:xfrm rot="0">
              <a:off x="13111" y="0"/>
              <a:ext cx="6782652" cy="5478295"/>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1454" t="0" r="-1454" b="0"/>
                </a:stretch>
              </a:blipFill>
            </p:spPr>
          </p:sp>
        </p:grpSp>
        <p:grpSp>
          <p:nvGrpSpPr>
            <p:cNvPr name="Group 19" id="19"/>
            <p:cNvGrpSpPr/>
            <p:nvPr/>
          </p:nvGrpSpPr>
          <p:grpSpPr>
            <a:xfrm rot="0">
              <a:off x="5625538" y="4302841"/>
              <a:ext cx="917756" cy="917756"/>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2" id="22"/>
            <p:cNvSpPr txBox="true"/>
            <p:nvPr/>
          </p:nvSpPr>
          <p:spPr>
            <a:xfrm rot="0">
              <a:off x="222565" y="443366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TROOP RIFLE</a:t>
              </a:r>
            </a:p>
          </p:txBody>
        </p:sp>
        <p:grpSp>
          <p:nvGrpSpPr>
            <p:cNvPr name="Group 23" id="23"/>
            <p:cNvGrpSpPr/>
            <p:nvPr/>
          </p:nvGrpSpPr>
          <p:grpSpPr>
            <a:xfrm rot="0">
              <a:off x="14207732" y="26306"/>
              <a:ext cx="6782652" cy="5478295"/>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582" t="0" r="-582" b="0"/>
                </a:stretch>
              </a:blipFill>
            </p:spPr>
          </p:sp>
        </p:grpSp>
        <p:grpSp>
          <p:nvGrpSpPr>
            <p:cNvPr name="Group 25" id="25"/>
            <p:cNvGrpSpPr/>
            <p:nvPr/>
          </p:nvGrpSpPr>
          <p:grpSpPr>
            <a:xfrm rot="0">
              <a:off x="19820159" y="4329147"/>
              <a:ext cx="917756" cy="917756"/>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8" id="28"/>
            <p:cNvSpPr txBox="true"/>
            <p:nvPr/>
          </p:nvSpPr>
          <p:spPr>
            <a:xfrm rot="0">
              <a:off x="14417186" y="4459974"/>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TROOP SWIM</a:t>
              </a:r>
            </a:p>
          </p:txBody>
        </p:sp>
        <p:grpSp>
          <p:nvGrpSpPr>
            <p:cNvPr name="Group 29" id="29"/>
            <p:cNvGrpSpPr/>
            <p:nvPr/>
          </p:nvGrpSpPr>
          <p:grpSpPr>
            <a:xfrm rot="0">
              <a:off x="0" y="5766649"/>
              <a:ext cx="6782652" cy="5478295"/>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378" t="0" r="-378" b="0"/>
                </a:stretch>
              </a:blipFill>
            </p:spPr>
          </p:sp>
        </p:grpSp>
        <p:grpSp>
          <p:nvGrpSpPr>
            <p:cNvPr name="Group 31" id="31"/>
            <p:cNvGrpSpPr/>
            <p:nvPr/>
          </p:nvGrpSpPr>
          <p:grpSpPr>
            <a:xfrm rot="0">
              <a:off x="5612427" y="10069490"/>
              <a:ext cx="917756" cy="917756"/>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34" id="34"/>
            <p:cNvSpPr txBox="true"/>
            <p:nvPr/>
          </p:nvSpPr>
          <p:spPr>
            <a:xfrm rot="0">
              <a:off x="209454" y="10200318"/>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ULTIMATE SURVIVOR</a:t>
              </a:r>
            </a:p>
          </p:txBody>
        </p:sp>
        <p:grpSp>
          <p:nvGrpSpPr>
            <p:cNvPr name="Group 35" id="35"/>
            <p:cNvGrpSpPr/>
            <p:nvPr/>
          </p:nvGrpSpPr>
          <p:grpSpPr>
            <a:xfrm rot="0">
              <a:off x="7110421" y="5764632"/>
              <a:ext cx="6782652" cy="5478295"/>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328" t="0" r="-328" b="0"/>
                </a:stretch>
              </a:blipFill>
            </p:spPr>
          </p:sp>
        </p:grpSp>
        <p:grpSp>
          <p:nvGrpSpPr>
            <p:cNvPr name="Group 37" id="37"/>
            <p:cNvGrpSpPr/>
            <p:nvPr/>
          </p:nvGrpSpPr>
          <p:grpSpPr>
            <a:xfrm rot="0">
              <a:off x="12722849" y="10067473"/>
              <a:ext cx="917756" cy="917756"/>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0" id="40"/>
            <p:cNvSpPr txBox="true"/>
            <p:nvPr/>
          </p:nvSpPr>
          <p:spPr>
            <a:xfrm rot="0">
              <a:off x="7398859" y="1020963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WATER POLO</a:t>
              </a:r>
            </a:p>
          </p:txBody>
        </p:sp>
        <p:grpSp>
          <p:nvGrpSpPr>
            <p:cNvPr name="Group 41" id="41"/>
            <p:cNvGrpSpPr/>
            <p:nvPr/>
          </p:nvGrpSpPr>
          <p:grpSpPr>
            <a:xfrm rot="0">
              <a:off x="7097311" y="39416"/>
              <a:ext cx="6782652" cy="5478295"/>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480" t="0" r="-480" b="0"/>
                </a:stretch>
              </a:blipFill>
            </p:spPr>
          </p:sp>
        </p:grpSp>
        <p:grpSp>
          <p:nvGrpSpPr>
            <p:cNvPr name="Group 43" id="43"/>
            <p:cNvGrpSpPr/>
            <p:nvPr/>
          </p:nvGrpSpPr>
          <p:grpSpPr>
            <a:xfrm rot="0">
              <a:off x="12709738" y="4342258"/>
              <a:ext cx="917756" cy="917756"/>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6" id="46"/>
            <p:cNvSpPr txBox="true"/>
            <p:nvPr/>
          </p:nvSpPr>
          <p:spPr>
            <a:xfrm rot="0">
              <a:off x="7306765" y="4473085"/>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TROOP SHOTGUN</a:t>
              </a:r>
            </a:p>
          </p:txBody>
        </p:sp>
        <p:grpSp>
          <p:nvGrpSpPr>
            <p:cNvPr name="Group 47" id="47"/>
            <p:cNvGrpSpPr/>
            <p:nvPr/>
          </p:nvGrpSpPr>
          <p:grpSpPr>
            <a:xfrm rot="0">
              <a:off x="14207732" y="5764632"/>
              <a:ext cx="6782652" cy="5480312"/>
              <a:chOff x="0" y="0"/>
              <a:chExt cx="487493" cy="393889"/>
            </a:xfrm>
          </p:grpSpPr>
          <p:sp>
            <p:nvSpPr>
              <p:cNvPr name="Freeform 48" id="48"/>
              <p:cNvSpPr/>
              <p:nvPr/>
            </p:nvSpPr>
            <p:spPr>
              <a:xfrm flipH="false" flipV="false" rot="0">
                <a:off x="0" y="0"/>
                <a:ext cx="487492" cy="393889"/>
              </a:xfrm>
              <a:custGeom>
                <a:avLst/>
                <a:gdLst/>
                <a:ahLst/>
                <a:cxnLst/>
                <a:rect r="r" b="b" t="t" l="l"/>
                <a:pathLst>
                  <a:path h="393889" w="487492">
                    <a:moveTo>
                      <a:pt x="0" y="0"/>
                    </a:moveTo>
                    <a:lnTo>
                      <a:pt x="487492" y="0"/>
                    </a:lnTo>
                    <a:lnTo>
                      <a:pt x="487492" y="393889"/>
                    </a:lnTo>
                    <a:lnTo>
                      <a:pt x="0" y="393889"/>
                    </a:lnTo>
                    <a:close/>
                  </a:path>
                </a:pathLst>
              </a:custGeom>
              <a:blipFill>
                <a:blip r:embed="rId10"/>
                <a:stretch>
                  <a:fillRect l="-601" t="0" r="-601" b="0"/>
                </a:stretch>
              </a:blipFill>
            </p:spPr>
          </p:sp>
        </p:grpSp>
        <p:grpSp>
          <p:nvGrpSpPr>
            <p:cNvPr name="Group 49" id="49"/>
            <p:cNvGrpSpPr/>
            <p:nvPr/>
          </p:nvGrpSpPr>
          <p:grpSpPr>
            <a:xfrm rot="0">
              <a:off x="19832762" y="10128089"/>
              <a:ext cx="917756" cy="917756"/>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52" id="52"/>
            <p:cNvSpPr txBox="true"/>
            <p:nvPr/>
          </p:nvSpPr>
          <p:spPr>
            <a:xfrm rot="0">
              <a:off x="15826625" y="10258917"/>
              <a:ext cx="354486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WHAT’S COOKING?</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OLDER SCOUT PROGRAMS - 5-STAND</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11792"/>
            <a:chOff x="0" y="0"/>
            <a:chExt cx="20990384" cy="9882389"/>
          </a:xfrm>
        </p:grpSpPr>
        <p:grpSp>
          <p:nvGrpSpPr>
            <p:cNvPr name="Group 17" id="17"/>
            <p:cNvGrpSpPr/>
            <p:nvPr/>
          </p:nvGrpSpPr>
          <p:grpSpPr>
            <a:xfrm rot="0">
              <a:off x="0" y="5090760"/>
              <a:ext cx="6775012" cy="4791630"/>
              <a:chOff x="0" y="0"/>
              <a:chExt cx="487493" cy="344779"/>
            </a:xfrm>
          </p:grpSpPr>
          <p:sp>
            <p:nvSpPr>
              <p:cNvPr name="Freeform 18" id="18"/>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0" t="-231" r="0" b="-231"/>
                </a:stretch>
              </a:blipFill>
            </p:spPr>
          </p:sp>
        </p:grpSp>
        <p:grpSp>
          <p:nvGrpSpPr>
            <p:cNvPr name="Group 19" id="19"/>
            <p:cNvGrpSpPr/>
            <p:nvPr/>
          </p:nvGrpSpPr>
          <p:grpSpPr>
            <a:xfrm rot="0">
              <a:off x="7100734" y="5090760"/>
              <a:ext cx="6775012" cy="4791630"/>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2388" t="0" r="-2388" b="0"/>
                </a:stretch>
              </a:blipFill>
            </p:spPr>
          </p:sp>
        </p:grpSp>
        <p:grpSp>
          <p:nvGrpSpPr>
            <p:cNvPr name="Group 21" id="21"/>
            <p:cNvGrpSpPr/>
            <p:nvPr/>
          </p:nvGrpSpPr>
          <p:grpSpPr>
            <a:xfrm rot="0">
              <a:off x="14201468" y="5090760"/>
              <a:ext cx="6775012" cy="4791630"/>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2388" t="0" r="-2388" b="0"/>
                </a:stretch>
              </a:blipFill>
            </p:spPr>
          </p:sp>
        </p:grpSp>
        <p:grpSp>
          <p:nvGrpSpPr>
            <p:cNvPr name="Group 23" id="23"/>
            <p:cNvGrpSpPr/>
            <p:nvPr/>
          </p:nvGrpSpPr>
          <p:grpSpPr>
            <a:xfrm rot="0">
              <a:off x="7077270" y="0"/>
              <a:ext cx="6775012" cy="4791630"/>
              <a:chOff x="0" y="0"/>
              <a:chExt cx="487493" cy="344779"/>
            </a:xfrm>
          </p:grpSpPr>
          <p:sp>
            <p:nvSpPr>
              <p:cNvPr name="Freeform 24" id="24"/>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391" t="0" r="-391" b="0"/>
                </a:stretch>
              </a:blipFill>
            </p:spPr>
          </p:sp>
        </p:grpSp>
        <p:grpSp>
          <p:nvGrpSpPr>
            <p:cNvPr name="Group 25" id="25"/>
            <p:cNvGrpSpPr/>
            <p:nvPr/>
          </p:nvGrpSpPr>
          <p:grpSpPr>
            <a:xfrm rot="0">
              <a:off x="14215371" y="27237"/>
              <a:ext cx="6775012" cy="4791630"/>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0" t="-12" r="0" b="-12"/>
                </a:stretch>
              </a:blipFill>
            </p:spPr>
          </p:sp>
        </p:grpSp>
        <p:sp>
          <p:nvSpPr>
            <p:cNvPr name="TextBox 27" id="27"/>
            <p:cNvSpPr txBox="true"/>
            <p:nvPr/>
          </p:nvSpPr>
          <p:spPr>
            <a:xfrm rot="0">
              <a:off x="0" y="-29913"/>
              <a:ext cx="7100734" cy="4908430"/>
            </a:xfrm>
            <a:prstGeom prst="rect">
              <a:avLst/>
            </a:prstGeom>
          </p:spPr>
          <p:txBody>
            <a:bodyPr anchor="t" rtlCol="false" tIns="0" lIns="0" bIns="0" rIns="0">
              <a:spAutoFit/>
            </a:bodyPr>
            <a:lstStyle/>
            <a:p>
              <a:pPr algn="l">
                <a:lnSpc>
                  <a:spcPts val="3477"/>
                </a:lnSpc>
              </a:pPr>
              <a:r>
                <a:rPr lang="en-US" sz="2466">
                  <a:solidFill>
                    <a:srgbClr val="000000"/>
                  </a:solidFill>
                  <a:latin typeface="Raleway"/>
                  <a:ea typeface="Raleway"/>
                  <a:cs typeface="Raleway"/>
                  <a:sym typeface="Raleway"/>
                </a:rPr>
                <a:t>A next-level shotgun challenge for more experienced Scouts. Put your sharpshooting skills to the test by tackling</a:t>
              </a:r>
              <a:r>
                <a:rPr lang="en-US" sz="2466">
                  <a:solidFill>
                    <a:srgbClr val="000000"/>
                  </a:solidFill>
                  <a:latin typeface="Raleway"/>
                  <a:ea typeface="Raleway"/>
                  <a:cs typeface="Raleway"/>
                  <a:sym typeface="Raleway"/>
                </a:rPr>
                <a:t> our unique set of 5 difficult stations. </a:t>
              </a:r>
            </a:p>
            <a:p>
              <a:pPr algn="l">
                <a:lnSpc>
                  <a:spcPts val="1814"/>
                </a:lnSpc>
              </a:pPr>
              <a:r>
                <a:rPr lang="en-US" sz="1286">
                  <a:solidFill>
                    <a:srgbClr val="000000"/>
                  </a:solidFill>
                  <a:latin typeface="Raleway"/>
                  <a:ea typeface="Raleway"/>
                  <a:cs typeface="Raleway"/>
                  <a:sym typeface="Raleway"/>
                </a:rPr>
                <a:t>  </a:t>
              </a:r>
            </a:p>
            <a:p>
              <a:pPr algn="l" marL="532484" indent="-266242" lvl="1">
                <a:lnSpc>
                  <a:spcPts val="3477"/>
                </a:lnSpc>
                <a:buFont typeface="Arial"/>
                <a:buChar char="•"/>
              </a:pPr>
              <a:r>
                <a:rPr lang="en-US" b="true" sz="2466">
                  <a:solidFill>
                    <a:srgbClr val="000000"/>
                  </a:solidFill>
                  <a:latin typeface="Raleway Bold"/>
                  <a:ea typeface="Raleway Bold"/>
                  <a:cs typeface="Raleway Bold"/>
                  <a:sym typeface="Raleway Bold"/>
                </a:rPr>
                <a:t>$35 per Scout </a:t>
              </a:r>
            </a:p>
            <a:p>
              <a:pPr algn="l" marL="532484" indent="-266242" lvl="1">
                <a:lnSpc>
                  <a:spcPts val="3477"/>
                </a:lnSpc>
                <a:buFont typeface="Arial"/>
                <a:buChar char="•"/>
              </a:pPr>
              <a:r>
                <a:rPr lang="en-US" b="true" sz="2466">
                  <a:solidFill>
                    <a:srgbClr val="000000"/>
                  </a:solidFill>
                  <a:latin typeface="Raleway Bold"/>
                  <a:ea typeface="Raleway Bold"/>
                  <a:cs typeface="Raleway Bold"/>
                  <a:sym typeface="Raleway Bold"/>
                </a:rPr>
                <a:t>Offered Mon, Tues, Thurs, Fri</a:t>
              </a:r>
            </a:p>
            <a:p>
              <a:pPr algn="l" marL="532484" indent="-266242" lvl="1">
                <a:lnSpc>
                  <a:spcPts val="3477"/>
                </a:lnSpc>
                <a:buFont typeface="Arial"/>
                <a:buChar char="•"/>
              </a:pPr>
              <a:r>
                <a:rPr lang="en-US" b="true" sz="2466">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OLDER SCOUT PROGRAMS - ATV</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908427"/>
            <a:chOff x="0" y="0"/>
            <a:chExt cx="20990384" cy="10544570"/>
          </a:xfrm>
        </p:grpSpPr>
        <p:grpSp>
          <p:nvGrpSpPr>
            <p:cNvPr name="Group 17" id="17"/>
            <p:cNvGrpSpPr/>
            <p:nvPr/>
          </p:nvGrpSpPr>
          <p:grpSpPr>
            <a:xfrm rot="0">
              <a:off x="14201468" y="5277813"/>
              <a:ext cx="6775012" cy="4791630"/>
              <a:chOff x="0" y="0"/>
              <a:chExt cx="487493" cy="344779"/>
            </a:xfrm>
          </p:grpSpPr>
          <p:sp>
            <p:nvSpPr>
              <p:cNvPr name="Freeform 18" id="18"/>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2669" t="0" r="-2669" b="0"/>
                </a:stretch>
              </a:blipFill>
            </p:spPr>
          </p:sp>
        </p:grpSp>
        <p:grpSp>
          <p:nvGrpSpPr>
            <p:cNvPr name="Group 19" id="19"/>
            <p:cNvGrpSpPr/>
            <p:nvPr/>
          </p:nvGrpSpPr>
          <p:grpSpPr>
            <a:xfrm rot="0">
              <a:off x="14215371" y="214290"/>
              <a:ext cx="6775012" cy="4791630"/>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0" t="-22" r="0" b="-22"/>
                </a:stretch>
              </a:blipFill>
            </p:spPr>
          </p:sp>
        </p:grpSp>
        <p:sp>
          <p:nvSpPr>
            <p:cNvPr name="TextBox 21" id="21"/>
            <p:cNvSpPr txBox="true"/>
            <p:nvPr/>
          </p:nvSpPr>
          <p:spPr>
            <a:xfrm rot="0">
              <a:off x="0" y="29142"/>
              <a:ext cx="6775012" cy="10515427"/>
            </a:xfrm>
            <a:prstGeom prst="rect">
              <a:avLst/>
            </a:prstGeom>
          </p:spPr>
          <p:txBody>
            <a:bodyPr anchor="t" rtlCol="false" tIns="0" lIns="0" bIns="0" rIns="0">
              <a:spAutoFit/>
            </a:bodyPr>
            <a:lstStyle/>
            <a:p>
              <a:pPr algn="l">
                <a:lnSpc>
                  <a:spcPts val="4838"/>
                </a:lnSpc>
              </a:pPr>
              <a:r>
                <a:rPr lang="en-US" sz="3431">
                  <a:solidFill>
                    <a:srgbClr val="024C86"/>
                  </a:solidFill>
                  <a:latin typeface="Oswald"/>
                  <a:ea typeface="Oswald"/>
                  <a:cs typeface="Oswald"/>
                  <a:sym typeface="Oswald"/>
                </a:rPr>
                <a:t>ATV SAFETY TRAINING</a:t>
              </a:r>
            </a:p>
            <a:p>
              <a:pPr algn="l">
                <a:lnSpc>
                  <a:spcPts val="3931"/>
                </a:lnSpc>
              </a:pPr>
              <a:r>
                <a:rPr lang="en-US" sz="2788">
                  <a:solidFill>
                    <a:srgbClr val="000000"/>
                  </a:solidFill>
                  <a:latin typeface="Raleway"/>
                  <a:ea typeface="Raleway"/>
                  <a:cs typeface="Raleway"/>
                  <a:sym typeface="Raleway"/>
                </a:rPr>
                <a:t>MASTER THE BASICS, LEARN ADVANCED MANEUVERS, THEN CONQUER THE WILD! THIS PROGRAM IS ALL ABOUT YOUR SKILLS AND DECISIONS - WHICH TO STRENGTHEN AND WHICH TO FORGET. </a:t>
              </a:r>
            </a:p>
            <a:p>
              <a:pPr algn="l">
                <a:lnSpc>
                  <a:spcPts val="1814"/>
                </a:lnSpc>
              </a:pPr>
              <a:r>
                <a:rPr lang="en-US" sz="1286">
                  <a:solidFill>
                    <a:srgbClr val="000000"/>
                  </a:solidFill>
                  <a:latin typeface="Raleway"/>
                  <a:ea typeface="Raleway"/>
                  <a:cs typeface="Raleway"/>
                  <a:sym typeface="Raleway"/>
                </a:rPr>
                <a:t>  </a:t>
              </a:r>
            </a:p>
            <a:p>
              <a:pPr algn="l">
                <a:lnSpc>
                  <a:spcPts val="3931"/>
                </a:lnSpc>
              </a:pPr>
              <a:r>
                <a:rPr lang="en-US" sz="2788">
                  <a:solidFill>
                    <a:srgbClr val="000000"/>
                  </a:solidFill>
                  <a:latin typeface="Raleway"/>
                  <a:ea typeface="Raleway"/>
                  <a:cs typeface="Raleway"/>
                  <a:sym typeface="Raleway"/>
                </a:rPr>
                <a:t>SC</a:t>
              </a:r>
              <a:r>
                <a:rPr lang="en-US" sz="2788">
                  <a:solidFill>
                    <a:srgbClr val="000000"/>
                  </a:solidFill>
                  <a:latin typeface="Raleway"/>
                  <a:ea typeface="Raleway"/>
                  <a:cs typeface="Raleway"/>
                  <a:sym typeface="Raleway"/>
                </a:rPr>
                <a:t>OUTS</a:t>
              </a:r>
              <a:r>
                <a:rPr lang="en-US" sz="2788">
                  <a:solidFill>
                    <a:srgbClr val="000000"/>
                  </a:solidFill>
                  <a:latin typeface="Raleway"/>
                  <a:ea typeface="Raleway"/>
                  <a:cs typeface="Raleway"/>
                  <a:sym typeface="Raleway"/>
                </a:rPr>
                <a:t> </a:t>
              </a:r>
              <a:r>
                <a:rPr lang="en-US" sz="2788">
                  <a:solidFill>
                    <a:srgbClr val="000000"/>
                  </a:solidFill>
                  <a:latin typeface="Raleway"/>
                  <a:ea typeface="Raleway"/>
                  <a:cs typeface="Raleway"/>
                  <a:sym typeface="Raleway"/>
                </a:rPr>
                <a:t>MU</a:t>
              </a:r>
              <a:r>
                <a:rPr lang="en-US" sz="2788">
                  <a:solidFill>
                    <a:srgbClr val="000000"/>
                  </a:solidFill>
                  <a:latin typeface="Raleway"/>
                  <a:ea typeface="Raleway"/>
                  <a:cs typeface="Raleway"/>
                  <a:sym typeface="Raleway"/>
                </a:rPr>
                <a:t>ST COMP</a:t>
              </a:r>
              <a:r>
                <a:rPr lang="en-US" sz="2788">
                  <a:solidFill>
                    <a:srgbClr val="000000"/>
                  </a:solidFill>
                  <a:latin typeface="Raleway"/>
                  <a:ea typeface="Raleway"/>
                  <a:cs typeface="Raleway"/>
                  <a:sym typeface="Raleway"/>
                </a:rPr>
                <a:t>LE</a:t>
              </a:r>
              <a:r>
                <a:rPr lang="en-US" sz="2788">
                  <a:solidFill>
                    <a:srgbClr val="000000"/>
                  </a:solidFill>
                  <a:latin typeface="Raleway"/>
                  <a:ea typeface="Raleway"/>
                  <a:cs typeface="Raleway"/>
                  <a:sym typeface="Raleway"/>
                </a:rPr>
                <a:t>TE THE ASI ONLIN</a:t>
              </a:r>
              <a:r>
                <a:rPr lang="en-US" sz="2788">
                  <a:solidFill>
                    <a:srgbClr val="000000"/>
                  </a:solidFill>
                  <a:latin typeface="Raleway"/>
                  <a:ea typeface="Raleway"/>
                  <a:cs typeface="Raleway"/>
                  <a:sym typeface="Raleway"/>
                </a:rPr>
                <a:t>E TRAINING</a:t>
              </a:r>
              <a:r>
                <a:rPr lang="en-US" sz="2788">
                  <a:solidFill>
                    <a:srgbClr val="000000"/>
                  </a:solidFill>
                  <a:latin typeface="Raleway"/>
                  <a:ea typeface="Raleway"/>
                  <a:cs typeface="Raleway"/>
                  <a:sym typeface="Raleway"/>
                </a:rPr>
                <a:t> BE</a:t>
              </a:r>
              <a:r>
                <a:rPr lang="en-US" sz="2788">
                  <a:solidFill>
                    <a:srgbClr val="000000"/>
                  </a:solidFill>
                  <a:latin typeface="Raleway"/>
                  <a:ea typeface="Raleway"/>
                  <a:cs typeface="Raleway"/>
                  <a:sym typeface="Raleway"/>
                </a:rPr>
                <a:t>FORE COMING TO CAMP.</a:t>
              </a:r>
            </a:p>
            <a:p>
              <a:pPr algn="l">
                <a:lnSpc>
                  <a:spcPts val="1814"/>
                </a:lnSpc>
              </a:pPr>
              <a:r>
                <a:rPr lang="en-US" sz="1286">
                  <a:solidFill>
                    <a:srgbClr val="000000"/>
                  </a:solidFill>
                  <a:latin typeface="Raleway"/>
                  <a:ea typeface="Raleway"/>
                  <a:cs typeface="Raleway"/>
                  <a:sym typeface="Raleway"/>
                </a:rPr>
                <a:t>  </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$45 per Scout </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Offered Mon – Fri</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Must be at least 14 years old</a:t>
              </a:r>
            </a:p>
          </p:txBody>
        </p:sp>
        <p:sp>
          <p:nvSpPr>
            <p:cNvPr name="TextBox 22" id="22"/>
            <p:cNvSpPr txBox="true"/>
            <p:nvPr/>
          </p:nvSpPr>
          <p:spPr>
            <a:xfrm rot="0">
              <a:off x="7077270" y="-76200"/>
              <a:ext cx="6763499" cy="10515427"/>
            </a:xfrm>
            <a:prstGeom prst="rect">
              <a:avLst/>
            </a:prstGeom>
          </p:spPr>
          <p:txBody>
            <a:bodyPr anchor="t" rtlCol="false" tIns="0" lIns="0" bIns="0" rIns="0">
              <a:spAutoFit/>
            </a:bodyPr>
            <a:lstStyle/>
            <a:p>
              <a:pPr algn="l">
                <a:lnSpc>
                  <a:spcPts val="4838"/>
                </a:lnSpc>
              </a:pPr>
              <a:r>
                <a:rPr lang="en-US" sz="3431">
                  <a:solidFill>
                    <a:srgbClr val="024C86"/>
                  </a:solidFill>
                  <a:latin typeface="Oswald"/>
                  <a:ea typeface="Oswald"/>
                  <a:cs typeface="Oswald"/>
                  <a:sym typeface="Oswald"/>
                </a:rPr>
                <a:t>ATV TRAIL RIDE</a:t>
              </a:r>
            </a:p>
            <a:p>
              <a:pPr algn="l">
                <a:lnSpc>
                  <a:spcPts val="3931"/>
                </a:lnSpc>
              </a:pPr>
              <a:r>
                <a:rPr lang="en-US" sz="2788">
                  <a:solidFill>
                    <a:srgbClr val="000000"/>
                  </a:solidFill>
                  <a:latin typeface="Raleway"/>
                  <a:ea typeface="Raleway"/>
                  <a:cs typeface="Raleway"/>
                  <a:sym typeface="Raleway"/>
                </a:rPr>
                <a:t>SPEND THE EVENING FROM 7PM-9PM RIDING THE TRAILS ON OUR EXTENDED TRAIL RIDE AFTER A QUICK REFRESHER ON HOW TO DRIVE THE ATV. </a:t>
              </a:r>
            </a:p>
            <a:p>
              <a:pPr algn="l">
                <a:lnSpc>
                  <a:spcPts val="1814"/>
                </a:lnSpc>
              </a:pPr>
              <a:r>
                <a:rPr lang="en-US" sz="1286">
                  <a:solidFill>
                    <a:srgbClr val="000000"/>
                  </a:solidFill>
                  <a:latin typeface="Raleway"/>
                  <a:ea typeface="Raleway"/>
                  <a:cs typeface="Raleway"/>
                  <a:sym typeface="Raleway"/>
                </a:rPr>
                <a:t>  </a:t>
              </a:r>
            </a:p>
            <a:p>
              <a:pPr algn="l">
                <a:lnSpc>
                  <a:spcPts val="3931"/>
                </a:lnSpc>
              </a:pPr>
              <a:r>
                <a:rPr lang="en-US" sz="2788">
                  <a:solidFill>
                    <a:srgbClr val="000000"/>
                  </a:solidFill>
                  <a:latin typeface="Raleway"/>
                  <a:ea typeface="Raleway"/>
                  <a:cs typeface="Raleway"/>
                  <a:sym typeface="Raleway"/>
                </a:rPr>
                <a:t>SCOUTS MUST</a:t>
              </a:r>
              <a:r>
                <a:rPr lang="en-US" sz="2788">
                  <a:solidFill>
                    <a:srgbClr val="000000"/>
                  </a:solidFill>
                  <a:latin typeface="Raleway"/>
                  <a:ea typeface="Raleway"/>
                  <a:cs typeface="Raleway"/>
                  <a:sym typeface="Raleway"/>
                </a:rPr>
                <a:t> HAVE PREVI</a:t>
              </a:r>
              <a:r>
                <a:rPr lang="en-US" sz="2788">
                  <a:solidFill>
                    <a:srgbClr val="000000"/>
                  </a:solidFill>
                  <a:latin typeface="Raleway"/>
                  <a:ea typeface="Raleway"/>
                  <a:cs typeface="Raleway"/>
                  <a:sym typeface="Raleway"/>
                </a:rPr>
                <a:t>OUSLY COMPLET</a:t>
              </a:r>
              <a:r>
                <a:rPr lang="en-US" sz="2788">
                  <a:solidFill>
                    <a:srgbClr val="000000"/>
                  </a:solidFill>
                  <a:latin typeface="Raleway"/>
                  <a:ea typeface="Raleway"/>
                  <a:cs typeface="Raleway"/>
                  <a:sym typeface="Raleway"/>
                </a:rPr>
                <a:t>ED THE</a:t>
              </a:r>
              <a:r>
                <a:rPr lang="en-US" sz="2788">
                  <a:solidFill>
                    <a:srgbClr val="000000"/>
                  </a:solidFill>
                  <a:latin typeface="Raleway"/>
                  <a:ea typeface="Raleway"/>
                  <a:cs typeface="Raleway"/>
                  <a:sym typeface="Raleway"/>
                </a:rPr>
                <a:t> FULL</a:t>
              </a:r>
              <a:r>
                <a:rPr lang="en-US" sz="2788">
                  <a:solidFill>
                    <a:srgbClr val="000000"/>
                  </a:solidFill>
                  <a:latin typeface="Raleway"/>
                  <a:ea typeface="Raleway"/>
                  <a:cs typeface="Raleway"/>
                  <a:sym typeface="Raleway"/>
                </a:rPr>
                <a:t> ASI certificat</a:t>
              </a:r>
              <a:r>
                <a:rPr lang="en-US" sz="2788">
                  <a:solidFill>
                    <a:srgbClr val="000000"/>
                  </a:solidFill>
                  <a:latin typeface="Raleway"/>
                  <a:ea typeface="Raleway"/>
                  <a:cs typeface="Raleway"/>
                  <a:sym typeface="Raleway"/>
                </a:rPr>
                <a:t>ion</a:t>
              </a:r>
              <a:r>
                <a:rPr lang="en-US" sz="2788">
                  <a:solidFill>
                    <a:srgbClr val="000000"/>
                  </a:solidFill>
                  <a:latin typeface="Raleway"/>
                  <a:ea typeface="Raleway"/>
                  <a:cs typeface="Raleway"/>
                  <a:sym typeface="Raleway"/>
                </a:rPr>
                <a:t> COURSE AND PROVIDE THEIR CERTIFIC</a:t>
              </a:r>
              <a:r>
                <a:rPr lang="en-US" sz="2788">
                  <a:solidFill>
                    <a:srgbClr val="000000"/>
                  </a:solidFill>
                  <a:latin typeface="Raleway"/>
                  <a:ea typeface="Raleway"/>
                  <a:cs typeface="Raleway"/>
                  <a:sym typeface="Raleway"/>
                </a:rPr>
                <a:t>ATI</a:t>
              </a:r>
              <a:r>
                <a:rPr lang="en-US" sz="2788">
                  <a:solidFill>
                    <a:srgbClr val="000000"/>
                  </a:solidFill>
                  <a:latin typeface="Raleway"/>
                  <a:ea typeface="Raleway"/>
                  <a:cs typeface="Raleway"/>
                  <a:sym typeface="Raleway"/>
                </a:rPr>
                <a:t>ON CARD TO PARTIC</a:t>
              </a:r>
              <a:r>
                <a:rPr lang="en-US" sz="2788">
                  <a:solidFill>
                    <a:srgbClr val="000000"/>
                  </a:solidFill>
                  <a:latin typeface="Raleway"/>
                  <a:ea typeface="Raleway"/>
                  <a:cs typeface="Raleway"/>
                  <a:sym typeface="Raleway"/>
                </a:rPr>
                <a:t>IPATE.</a:t>
              </a:r>
            </a:p>
            <a:p>
              <a:pPr algn="l">
                <a:lnSpc>
                  <a:spcPts val="1814"/>
                </a:lnSpc>
              </a:pPr>
              <a:r>
                <a:rPr lang="en-US" sz="1286">
                  <a:solidFill>
                    <a:srgbClr val="000000"/>
                  </a:solidFill>
                  <a:latin typeface="Raleway"/>
                  <a:ea typeface="Raleway"/>
                  <a:cs typeface="Raleway"/>
                  <a:sym typeface="Raleway"/>
                </a:rPr>
                <a:t>  </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a:t>
              </a:r>
              <a:r>
                <a:rPr lang="en-US" b="true" sz="2788">
                  <a:solidFill>
                    <a:srgbClr val="000000"/>
                  </a:solidFill>
                  <a:latin typeface="Raleway Bold"/>
                  <a:ea typeface="Raleway Bold"/>
                  <a:cs typeface="Raleway Bold"/>
                  <a:sym typeface="Raleway Bold"/>
                </a:rPr>
                <a:t>25 PE</a:t>
              </a:r>
              <a:r>
                <a:rPr lang="en-US" b="true" sz="2788">
                  <a:solidFill>
                    <a:srgbClr val="000000"/>
                  </a:solidFill>
                  <a:latin typeface="Raleway Bold"/>
                  <a:ea typeface="Raleway Bold"/>
                  <a:cs typeface="Raleway Bold"/>
                  <a:sym typeface="Raleway Bold"/>
                </a:rPr>
                <a:t>R SCOUT </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OFFERED</a:t>
              </a:r>
              <a:r>
                <a:rPr lang="en-US" b="true" sz="2788">
                  <a:solidFill>
                    <a:srgbClr val="000000"/>
                  </a:solidFill>
                  <a:latin typeface="Raleway Bold"/>
                  <a:ea typeface="Raleway Bold"/>
                  <a:cs typeface="Raleway Bold"/>
                  <a:sym typeface="Raleway Bold"/>
                </a:rPr>
                <a:t> TU</a:t>
              </a:r>
              <a:r>
                <a:rPr lang="en-US" b="true" sz="2788">
                  <a:solidFill>
                    <a:srgbClr val="000000"/>
                  </a:solidFill>
                  <a:latin typeface="Raleway Bold"/>
                  <a:ea typeface="Raleway Bold"/>
                  <a:cs typeface="Raleway Bold"/>
                  <a:sym typeface="Raleway Bold"/>
                </a:rPr>
                <a:t>ES,</a:t>
              </a:r>
              <a:r>
                <a:rPr lang="en-US" b="true" sz="2788">
                  <a:solidFill>
                    <a:srgbClr val="000000"/>
                  </a:solidFill>
                  <a:latin typeface="Raleway Bold"/>
                  <a:ea typeface="Raleway Bold"/>
                  <a:cs typeface="Raleway Bold"/>
                  <a:sym typeface="Raleway Bold"/>
                </a:rPr>
                <a:t> W</a:t>
              </a:r>
              <a:r>
                <a:rPr lang="en-US" b="true" sz="2788">
                  <a:solidFill>
                    <a:srgbClr val="000000"/>
                  </a:solidFill>
                  <a:latin typeface="Raleway Bold"/>
                  <a:ea typeface="Raleway Bold"/>
                  <a:cs typeface="Raleway Bold"/>
                  <a:sym typeface="Raleway Bold"/>
                </a:rPr>
                <a:t>ED, THURS</a:t>
              </a:r>
            </a:p>
            <a:p>
              <a:pPr algn="l" marL="601938" indent="-300969" lvl="1">
                <a:lnSpc>
                  <a:spcPts val="3931"/>
                </a:lnSpc>
                <a:buFont typeface="Arial"/>
                <a:buChar char="•"/>
              </a:pPr>
              <a:r>
                <a:rPr lang="en-US" b="true" sz="2788">
                  <a:solidFill>
                    <a:srgbClr val="000000"/>
                  </a:solidFill>
                  <a:latin typeface="Raleway Bold"/>
                  <a:ea typeface="Raleway Bold"/>
                  <a:cs typeface="Raleway Bold"/>
                  <a:sym typeface="Raleway Bold"/>
                </a:rPr>
                <a:t>MUST BE</a:t>
              </a:r>
              <a:r>
                <a:rPr lang="en-US" b="true" sz="2788">
                  <a:solidFill>
                    <a:srgbClr val="000000"/>
                  </a:solidFill>
                  <a:latin typeface="Raleway Bold"/>
                  <a:ea typeface="Raleway Bold"/>
                  <a:cs typeface="Raleway Bold"/>
                  <a:sym typeface="Raleway Bold"/>
                </a:rPr>
                <a:t> </a:t>
              </a:r>
              <a:r>
                <a:rPr lang="en-US" b="true" sz="2788">
                  <a:solidFill>
                    <a:srgbClr val="000000"/>
                  </a:solidFill>
                  <a:latin typeface="Raleway Bold"/>
                  <a:ea typeface="Raleway Bold"/>
                  <a:cs typeface="Raleway Bold"/>
                  <a:sym typeface="Raleway Bold"/>
                </a:rPr>
                <a:t>AT LEAST 14 YEARS OLD</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313992"/>
            <a:ext cx="12187817" cy="2025778"/>
            <a:chOff x="0" y="0"/>
            <a:chExt cx="16250422" cy="2701038"/>
          </a:xfrm>
        </p:grpSpPr>
        <p:sp>
          <p:nvSpPr>
            <p:cNvPr name="Freeform 8" id="8"/>
            <p:cNvSpPr/>
            <p:nvPr/>
          </p:nvSpPr>
          <p:spPr>
            <a:xfrm flipH="false" flipV="false" rot="0">
              <a:off x="0" y="0"/>
              <a:ext cx="16250422" cy="2701038"/>
            </a:xfrm>
            <a:custGeom>
              <a:avLst/>
              <a:gdLst/>
              <a:ahLst/>
              <a:cxnLst/>
              <a:rect r="r" b="b" t="t" l="l"/>
              <a:pathLst>
                <a:path h="2701038" w="16250422">
                  <a:moveTo>
                    <a:pt x="0" y="0"/>
                  </a:moveTo>
                  <a:lnTo>
                    <a:pt x="16250422" y="0"/>
                  </a:lnTo>
                  <a:lnTo>
                    <a:pt x="16250422" y="2701038"/>
                  </a:lnTo>
                  <a:lnTo>
                    <a:pt x="0" y="2701038"/>
                  </a:lnTo>
                  <a:close/>
                </a:path>
              </a:pathLst>
            </a:custGeom>
            <a:blipFill>
              <a:blip r:embed="rId3">
                <a:alphaModFix amt="0"/>
              </a:blip>
              <a:stretch>
                <a:fillRect l="0" t="-386672" r="0" b="-291305"/>
              </a:stretch>
            </a:blipFill>
          </p:spPr>
        </p:sp>
        <p:sp>
          <p:nvSpPr>
            <p:cNvPr name="TextBox 9" id="9"/>
            <p:cNvSpPr txBox="true"/>
            <p:nvPr/>
          </p:nvSpPr>
          <p:spPr>
            <a:xfrm>
              <a:off x="0" y="85725"/>
              <a:ext cx="16250422"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BIG BOAT SAILING</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99362"/>
            <a:ext cx="15742788" cy="7393075"/>
            <a:chOff x="0" y="0"/>
            <a:chExt cx="20990384" cy="9857433"/>
          </a:xfrm>
        </p:grpSpPr>
        <p:grpSp>
          <p:nvGrpSpPr>
            <p:cNvPr name="Group 17" id="17"/>
            <p:cNvGrpSpPr/>
            <p:nvPr/>
          </p:nvGrpSpPr>
          <p:grpSpPr>
            <a:xfrm rot="0">
              <a:off x="0" y="5049232"/>
              <a:ext cx="6775714" cy="4808201"/>
              <a:chOff x="0" y="0"/>
              <a:chExt cx="485863" cy="344779"/>
            </a:xfrm>
          </p:grpSpPr>
          <p:sp>
            <p:nvSpPr>
              <p:cNvPr name="Freeform 18" id="18"/>
              <p:cNvSpPr/>
              <p:nvPr/>
            </p:nvSpPr>
            <p:spPr>
              <a:xfrm flipH="false" flipV="false" rot="0">
                <a:off x="0" y="0"/>
                <a:ext cx="485863" cy="344779"/>
              </a:xfrm>
              <a:custGeom>
                <a:avLst/>
                <a:gdLst/>
                <a:ahLst/>
                <a:cxnLst/>
                <a:rect r="r" b="b" t="t" l="l"/>
                <a:pathLst>
                  <a:path h="344779" w="485863">
                    <a:moveTo>
                      <a:pt x="0" y="0"/>
                    </a:moveTo>
                    <a:lnTo>
                      <a:pt x="485863" y="0"/>
                    </a:lnTo>
                    <a:lnTo>
                      <a:pt x="485863" y="344779"/>
                    </a:lnTo>
                    <a:lnTo>
                      <a:pt x="0" y="344779"/>
                    </a:lnTo>
                    <a:close/>
                  </a:path>
                </a:pathLst>
              </a:custGeom>
              <a:blipFill>
                <a:blip r:embed="rId5"/>
                <a:stretch>
                  <a:fillRect l="0" t="-63" r="0" b="-63"/>
                </a:stretch>
              </a:blipFill>
            </p:spPr>
          </p:sp>
        </p:grpSp>
        <p:grpSp>
          <p:nvGrpSpPr>
            <p:cNvPr name="Group 19" id="19"/>
            <p:cNvGrpSpPr/>
            <p:nvPr/>
          </p:nvGrpSpPr>
          <p:grpSpPr>
            <a:xfrm rot="0">
              <a:off x="7052697" y="0"/>
              <a:ext cx="13937687" cy="9857433"/>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122" t="0" r="-122" b="0"/>
                </a:stretch>
              </a:blipFill>
            </p:spPr>
          </p:sp>
        </p:grpSp>
        <p:sp>
          <p:nvSpPr>
            <p:cNvPr name="TextBox 21" id="21"/>
            <p:cNvSpPr txBox="true"/>
            <p:nvPr/>
          </p:nvSpPr>
          <p:spPr>
            <a:xfrm rot="0">
              <a:off x="61042" y="106228"/>
              <a:ext cx="6725849" cy="4342140"/>
            </a:xfrm>
            <a:prstGeom prst="rect">
              <a:avLst/>
            </a:prstGeom>
          </p:spPr>
          <p:txBody>
            <a:bodyPr anchor="t" rtlCol="false" tIns="0" lIns="0" bIns="0" rIns="0">
              <a:spAutoFit/>
            </a:bodyPr>
            <a:lstStyle/>
            <a:p>
              <a:pPr algn="l">
                <a:lnSpc>
                  <a:spcPts val="3489"/>
                </a:lnSpc>
              </a:pPr>
              <a:r>
                <a:rPr lang="en-US" sz="2474">
                  <a:solidFill>
                    <a:srgbClr val="000000"/>
                  </a:solidFill>
                  <a:latin typeface="Raleway"/>
                  <a:ea typeface="Raleway"/>
                  <a:cs typeface="Raleway"/>
                  <a:sym typeface="Raleway"/>
                </a:rPr>
                <a:t>Set sail and explore Many Point Lake. Scouts will learn how to set up and sail these b</a:t>
              </a:r>
              <a:r>
                <a:rPr lang="en-US" sz="2474">
                  <a:solidFill>
                    <a:srgbClr val="000000"/>
                  </a:solidFill>
                  <a:latin typeface="Raleway"/>
                  <a:ea typeface="Raleway"/>
                  <a:cs typeface="Raleway"/>
                  <a:sym typeface="Raleway"/>
                </a:rPr>
                <a:t>oats with the help of our staff members.</a:t>
              </a:r>
            </a:p>
            <a:p>
              <a:pPr algn="l">
                <a:lnSpc>
                  <a:spcPts val="1820"/>
                </a:lnSpc>
              </a:pPr>
              <a:r>
                <a:rPr lang="en-US" sz="1291">
                  <a:solidFill>
                    <a:srgbClr val="000000"/>
                  </a:solidFill>
                  <a:latin typeface="Raleway"/>
                  <a:ea typeface="Raleway"/>
                  <a:cs typeface="Raleway"/>
                  <a:sym typeface="Raleway"/>
                </a:rPr>
                <a:t>   </a:t>
              </a:r>
            </a:p>
            <a:p>
              <a:pPr algn="l" marL="534323" indent="-267162" lvl="1">
                <a:lnSpc>
                  <a:spcPts val="3489"/>
                </a:lnSpc>
                <a:buFont typeface="Arial"/>
                <a:buChar char="•"/>
              </a:pPr>
              <a:r>
                <a:rPr lang="en-US" b="true" sz="2474">
                  <a:solidFill>
                    <a:srgbClr val="000000"/>
                  </a:solidFill>
                  <a:latin typeface="Raleway Bold"/>
                  <a:ea typeface="Raleway Bold"/>
                  <a:cs typeface="Raleway Bold"/>
                  <a:sym typeface="Raleway Bold"/>
                </a:rPr>
                <a:t>Offered Mon, Wed, Fri</a:t>
              </a:r>
            </a:p>
            <a:p>
              <a:pPr algn="l" marL="534323" indent="-267162" lvl="1">
                <a:lnSpc>
                  <a:spcPts val="3489"/>
                </a:lnSpc>
                <a:buFont typeface="Arial"/>
                <a:buChar char="•"/>
              </a:pPr>
              <a:r>
                <a:rPr lang="en-US" b="true" sz="2474">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OLDER SCOUT PROGRAMS - BIKE TREK</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625250"/>
            <a:ext cx="15742788" cy="7545410"/>
            <a:chOff x="0" y="0"/>
            <a:chExt cx="20990384" cy="10060547"/>
          </a:xfrm>
        </p:grpSpPr>
        <p:grpSp>
          <p:nvGrpSpPr>
            <p:cNvPr name="Group 17" id="17"/>
            <p:cNvGrpSpPr/>
            <p:nvPr/>
          </p:nvGrpSpPr>
          <p:grpSpPr>
            <a:xfrm rot="0">
              <a:off x="0" y="6149577"/>
              <a:ext cx="6752361" cy="3910970"/>
              <a:chOff x="0" y="0"/>
              <a:chExt cx="759622" cy="439973"/>
            </a:xfrm>
          </p:grpSpPr>
          <p:sp>
            <p:nvSpPr>
              <p:cNvPr name="Freeform 18" id="18"/>
              <p:cNvSpPr/>
              <p:nvPr/>
            </p:nvSpPr>
            <p:spPr>
              <a:xfrm flipH="false" flipV="false" rot="0">
                <a:off x="0" y="0"/>
                <a:ext cx="759622" cy="439973"/>
              </a:xfrm>
              <a:custGeom>
                <a:avLst/>
                <a:gdLst/>
                <a:ahLst/>
                <a:cxnLst/>
                <a:rect r="r" b="b" t="t" l="l"/>
                <a:pathLst>
                  <a:path h="439973" w="759622">
                    <a:moveTo>
                      <a:pt x="0" y="0"/>
                    </a:moveTo>
                    <a:lnTo>
                      <a:pt x="759622" y="0"/>
                    </a:lnTo>
                    <a:lnTo>
                      <a:pt x="759622" y="439973"/>
                    </a:lnTo>
                    <a:lnTo>
                      <a:pt x="0" y="439973"/>
                    </a:lnTo>
                    <a:close/>
                  </a:path>
                </a:pathLst>
              </a:custGeom>
              <a:blipFill>
                <a:blip r:embed="rId5"/>
                <a:stretch>
                  <a:fillRect l="0" t="-11226" r="0" b="-11226"/>
                </a:stretch>
              </a:blipFill>
            </p:spPr>
          </p:sp>
        </p:grpSp>
        <p:grpSp>
          <p:nvGrpSpPr>
            <p:cNvPr name="Group 19" id="19"/>
            <p:cNvGrpSpPr/>
            <p:nvPr/>
          </p:nvGrpSpPr>
          <p:grpSpPr>
            <a:xfrm rot="0">
              <a:off x="7100734" y="5268917"/>
              <a:ext cx="6775012" cy="4791630"/>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0" t="-541" r="0" b="-541"/>
                </a:stretch>
              </a:blipFill>
            </p:spPr>
          </p:sp>
        </p:grpSp>
        <p:grpSp>
          <p:nvGrpSpPr>
            <p:cNvPr name="Group 21" id="21"/>
            <p:cNvGrpSpPr/>
            <p:nvPr/>
          </p:nvGrpSpPr>
          <p:grpSpPr>
            <a:xfrm rot="0">
              <a:off x="14201468" y="5268917"/>
              <a:ext cx="6775012" cy="4791630"/>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2388" t="0" r="-2388" b="0"/>
                </a:stretch>
              </a:blipFill>
            </p:spPr>
          </p:sp>
        </p:grpSp>
        <p:grpSp>
          <p:nvGrpSpPr>
            <p:cNvPr name="Group 23" id="23"/>
            <p:cNvGrpSpPr/>
            <p:nvPr/>
          </p:nvGrpSpPr>
          <p:grpSpPr>
            <a:xfrm rot="0">
              <a:off x="7114637" y="205394"/>
              <a:ext cx="6775012" cy="4791630"/>
              <a:chOff x="0" y="0"/>
              <a:chExt cx="487493" cy="344779"/>
            </a:xfrm>
          </p:grpSpPr>
          <p:sp>
            <p:nvSpPr>
              <p:cNvPr name="Freeform 24" id="24"/>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5279" t="-2883" r="0" b="-2883"/>
                </a:stretch>
              </a:blipFill>
            </p:spPr>
          </p:sp>
        </p:grpSp>
        <p:grpSp>
          <p:nvGrpSpPr>
            <p:cNvPr name="Group 25" id="25"/>
            <p:cNvGrpSpPr/>
            <p:nvPr/>
          </p:nvGrpSpPr>
          <p:grpSpPr>
            <a:xfrm rot="0">
              <a:off x="14215371" y="205394"/>
              <a:ext cx="6775012" cy="4791630"/>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2494" t="0" r="-2494" b="0"/>
                </a:stretch>
              </a:blipFill>
            </p:spPr>
          </p:sp>
        </p:grpSp>
        <p:sp>
          <p:nvSpPr>
            <p:cNvPr name="TextBox 27" id="27"/>
            <p:cNvSpPr txBox="true"/>
            <p:nvPr/>
          </p:nvSpPr>
          <p:spPr>
            <a:xfrm rot="0">
              <a:off x="0" y="-57150"/>
              <a:ext cx="6916446" cy="5961593"/>
            </a:xfrm>
            <a:prstGeom prst="rect">
              <a:avLst/>
            </a:prstGeom>
          </p:spPr>
          <p:txBody>
            <a:bodyPr anchor="t" rtlCol="false" tIns="0" lIns="0" bIns="0" rIns="0">
              <a:spAutoFit/>
            </a:bodyPr>
            <a:lstStyle/>
            <a:p>
              <a:pPr algn="l">
                <a:lnSpc>
                  <a:spcPts val="3477"/>
                </a:lnSpc>
              </a:pPr>
              <a:r>
                <a:rPr lang="en-US" sz="2466">
                  <a:solidFill>
                    <a:srgbClr val="000000"/>
                  </a:solidFill>
                  <a:latin typeface="Raleway"/>
                  <a:ea typeface="Raleway"/>
                  <a:cs typeface="Raleway"/>
                  <a:sym typeface="Raleway"/>
                </a:rPr>
                <a:t>Start on our mountain bike challenge course and then move on to exploring trails. The forested trails at Many Point are a summer haven for mountain biking enthusiasts with some technical stretches of trail</a:t>
              </a:r>
              <a:r>
                <a:rPr lang="en-US" sz="2466">
                  <a:solidFill>
                    <a:srgbClr val="000000"/>
                  </a:solidFill>
                  <a:latin typeface="Raleway"/>
                  <a:ea typeface="Raleway"/>
                  <a:cs typeface="Raleway"/>
                  <a:sym typeface="Raleway"/>
                </a:rPr>
                <a:t> that will test even the most experienced cyclists. </a:t>
              </a:r>
            </a:p>
            <a:p>
              <a:pPr algn="l">
                <a:lnSpc>
                  <a:spcPts val="1511"/>
                </a:lnSpc>
              </a:pPr>
              <a:r>
                <a:rPr lang="en-US" sz="1072">
                  <a:solidFill>
                    <a:srgbClr val="000000"/>
                  </a:solidFill>
                  <a:latin typeface="Raleway"/>
                  <a:ea typeface="Raleway"/>
                  <a:cs typeface="Raleway"/>
                  <a:sym typeface="Raleway"/>
                </a:rPr>
                <a:t>  </a:t>
              </a:r>
            </a:p>
            <a:p>
              <a:pPr algn="l" marL="532484" indent="-266242" lvl="1">
                <a:lnSpc>
                  <a:spcPts val="3477"/>
                </a:lnSpc>
                <a:buFont typeface="Arial"/>
                <a:buChar char="•"/>
              </a:pPr>
              <a:r>
                <a:rPr lang="en-US" b="true" sz="2466">
                  <a:solidFill>
                    <a:srgbClr val="000000"/>
                  </a:solidFill>
                  <a:latin typeface="Raleway Bold"/>
                  <a:ea typeface="Raleway Bold"/>
                  <a:cs typeface="Raleway Bold"/>
                  <a:sym typeface="Raleway Bold"/>
                </a:rPr>
                <a:t>Offered Tues, Thurs, Fri</a:t>
              </a:r>
            </a:p>
            <a:p>
              <a:pPr algn="l" marL="532484" indent="-266242" lvl="1">
                <a:lnSpc>
                  <a:spcPts val="3477"/>
                </a:lnSpc>
                <a:buFont typeface="Arial"/>
                <a:buChar char="•"/>
              </a:pPr>
              <a:r>
                <a:rPr lang="en-US" b="true" sz="2466">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313992"/>
            <a:ext cx="12187817" cy="2025778"/>
            <a:chOff x="0" y="0"/>
            <a:chExt cx="16250422" cy="2701038"/>
          </a:xfrm>
        </p:grpSpPr>
        <p:sp>
          <p:nvSpPr>
            <p:cNvPr name="Freeform 8" id="8"/>
            <p:cNvSpPr/>
            <p:nvPr/>
          </p:nvSpPr>
          <p:spPr>
            <a:xfrm flipH="false" flipV="false" rot="0">
              <a:off x="0" y="0"/>
              <a:ext cx="16250422" cy="2701038"/>
            </a:xfrm>
            <a:custGeom>
              <a:avLst/>
              <a:gdLst/>
              <a:ahLst/>
              <a:cxnLst/>
              <a:rect r="r" b="b" t="t" l="l"/>
              <a:pathLst>
                <a:path h="2701038" w="16250422">
                  <a:moveTo>
                    <a:pt x="0" y="0"/>
                  </a:moveTo>
                  <a:lnTo>
                    <a:pt x="16250422" y="0"/>
                  </a:lnTo>
                  <a:lnTo>
                    <a:pt x="16250422" y="2701038"/>
                  </a:lnTo>
                  <a:lnTo>
                    <a:pt x="0" y="2701038"/>
                  </a:lnTo>
                  <a:close/>
                </a:path>
              </a:pathLst>
            </a:custGeom>
            <a:blipFill>
              <a:blip r:embed="rId3">
                <a:alphaModFix amt="0"/>
              </a:blip>
              <a:stretch>
                <a:fillRect l="0" t="-386672" r="0" b="-291305"/>
              </a:stretch>
            </a:blipFill>
          </p:spPr>
        </p:sp>
        <p:sp>
          <p:nvSpPr>
            <p:cNvPr name="TextBox 9" id="9"/>
            <p:cNvSpPr txBox="true"/>
            <p:nvPr/>
          </p:nvSpPr>
          <p:spPr>
            <a:xfrm>
              <a:off x="0" y="85725"/>
              <a:ext cx="16250422"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CHARACTER ADVENTURE CHALLENGE</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02982"/>
            <a:chOff x="0" y="0"/>
            <a:chExt cx="20990384" cy="9870642"/>
          </a:xfrm>
        </p:grpSpPr>
        <p:grpSp>
          <p:nvGrpSpPr>
            <p:cNvPr name="Group 17" id="17"/>
            <p:cNvGrpSpPr/>
            <p:nvPr/>
          </p:nvGrpSpPr>
          <p:grpSpPr>
            <a:xfrm rot="0">
              <a:off x="5836" y="5612260"/>
              <a:ext cx="6775635" cy="4258383"/>
              <a:chOff x="0" y="0"/>
              <a:chExt cx="486992" cy="306067"/>
            </a:xfrm>
          </p:grpSpPr>
          <p:sp>
            <p:nvSpPr>
              <p:cNvPr name="Freeform 18" id="18"/>
              <p:cNvSpPr/>
              <p:nvPr/>
            </p:nvSpPr>
            <p:spPr>
              <a:xfrm flipH="false" flipV="false" rot="0">
                <a:off x="0" y="0"/>
                <a:ext cx="486992" cy="306067"/>
              </a:xfrm>
              <a:custGeom>
                <a:avLst/>
                <a:gdLst/>
                <a:ahLst/>
                <a:cxnLst/>
                <a:rect r="r" b="b" t="t" l="l"/>
                <a:pathLst>
                  <a:path h="306067" w="486992">
                    <a:moveTo>
                      <a:pt x="0" y="0"/>
                    </a:moveTo>
                    <a:lnTo>
                      <a:pt x="486992" y="0"/>
                    </a:lnTo>
                    <a:lnTo>
                      <a:pt x="486992" y="306067"/>
                    </a:lnTo>
                    <a:lnTo>
                      <a:pt x="0" y="306067"/>
                    </a:lnTo>
                    <a:close/>
                  </a:path>
                </a:pathLst>
              </a:custGeom>
              <a:blipFill>
                <a:blip r:embed="rId5"/>
                <a:stretch>
                  <a:fillRect l="0" t="-6526" r="0" b="-6526"/>
                </a:stretch>
              </a:blipFill>
            </p:spPr>
          </p:sp>
        </p:grpSp>
        <p:grpSp>
          <p:nvGrpSpPr>
            <p:cNvPr name="Group 19" id="19"/>
            <p:cNvGrpSpPr/>
            <p:nvPr/>
          </p:nvGrpSpPr>
          <p:grpSpPr>
            <a:xfrm rot="0">
              <a:off x="7108680" y="5069189"/>
              <a:ext cx="6782594" cy="4796992"/>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0" t="-231" r="0" b="-231"/>
                </a:stretch>
              </a:blipFill>
            </p:spPr>
          </p:sp>
        </p:grpSp>
        <p:grpSp>
          <p:nvGrpSpPr>
            <p:cNvPr name="Group 21" id="21"/>
            <p:cNvGrpSpPr/>
            <p:nvPr/>
          </p:nvGrpSpPr>
          <p:grpSpPr>
            <a:xfrm rot="0">
              <a:off x="14207789" y="0"/>
              <a:ext cx="6782594" cy="9866181"/>
              <a:chOff x="0" y="0"/>
              <a:chExt cx="487493" cy="709122"/>
            </a:xfrm>
          </p:grpSpPr>
          <p:sp>
            <p:nvSpPr>
              <p:cNvPr name="Freeform 22" id="22"/>
              <p:cNvSpPr/>
              <p:nvPr/>
            </p:nvSpPr>
            <p:spPr>
              <a:xfrm flipH="false" flipV="false" rot="0">
                <a:off x="0" y="0"/>
                <a:ext cx="487492" cy="709122"/>
              </a:xfrm>
              <a:custGeom>
                <a:avLst/>
                <a:gdLst/>
                <a:ahLst/>
                <a:cxnLst/>
                <a:rect r="r" b="b" t="t" l="l"/>
                <a:pathLst>
                  <a:path h="709122" w="487492">
                    <a:moveTo>
                      <a:pt x="0" y="0"/>
                    </a:moveTo>
                    <a:lnTo>
                      <a:pt x="487492" y="0"/>
                    </a:lnTo>
                    <a:lnTo>
                      <a:pt x="487492" y="709122"/>
                    </a:lnTo>
                    <a:lnTo>
                      <a:pt x="0" y="709122"/>
                    </a:lnTo>
                    <a:close/>
                  </a:path>
                </a:pathLst>
              </a:custGeom>
              <a:blipFill>
                <a:blip r:embed="rId7"/>
                <a:stretch>
                  <a:fillRect l="-16" t="0" r="-16" b="0"/>
                </a:stretch>
              </a:blipFill>
            </p:spPr>
          </p:sp>
        </p:grpSp>
        <p:grpSp>
          <p:nvGrpSpPr>
            <p:cNvPr name="Group 23" id="23"/>
            <p:cNvGrpSpPr/>
            <p:nvPr/>
          </p:nvGrpSpPr>
          <p:grpSpPr>
            <a:xfrm rot="0">
              <a:off x="7122599" y="0"/>
              <a:ext cx="6782594" cy="4796992"/>
              <a:chOff x="0" y="0"/>
              <a:chExt cx="487493" cy="344779"/>
            </a:xfrm>
          </p:grpSpPr>
          <p:sp>
            <p:nvSpPr>
              <p:cNvPr name="Freeform 24" id="24"/>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0" t="-231" r="0" b="-231"/>
                </a:stretch>
              </a:blipFill>
            </p:spPr>
          </p:sp>
        </p:grpSp>
        <p:sp>
          <p:nvSpPr>
            <p:cNvPr name="TextBox 25" id="25"/>
            <p:cNvSpPr txBox="true"/>
            <p:nvPr/>
          </p:nvSpPr>
          <p:spPr>
            <a:xfrm rot="0">
              <a:off x="0" y="-57150"/>
              <a:ext cx="6924186" cy="5396735"/>
            </a:xfrm>
            <a:prstGeom prst="rect">
              <a:avLst/>
            </a:prstGeom>
          </p:spPr>
          <p:txBody>
            <a:bodyPr anchor="t" rtlCol="false" tIns="0" lIns="0" bIns="0" rIns="0">
              <a:spAutoFit/>
            </a:bodyPr>
            <a:lstStyle/>
            <a:p>
              <a:pPr algn="l">
                <a:lnSpc>
                  <a:spcPts val="3456"/>
                </a:lnSpc>
              </a:pPr>
              <a:r>
                <a:rPr lang="en-US" sz="2469">
                  <a:solidFill>
                    <a:srgbClr val="000000"/>
                  </a:solidFill>
                  <a:latin typeface="Raleway"/>
                  <a:ea typeface="Raleway"/>
                  <a:cs typeface="Raleway"/>
                  <a:sym typeface="Raleway"/>
                </a:rPr>
                <a:t>The Character Adventure Challenge is a half-day program located off-site where Scouts will learn teamwork and have the </a:t>
              </a:r>
              <a:r>
                <a:rPr lang="en-US" sz="2469">
                  <a:solidFill>
                    <a:srgbClr val="000000"/>
                  </a:solidFill>
                  <a:latin typeface="Raleway"/>
                  <a:ea typeface="Raleway"/>
                  <a:cs typeface="Raleway"/>
                  <a:sym typeface="Raleway"/>
                </a:rPr>
                <a:t>opportunity to work together to complete many high ropes course activities.</a:t>
              </a:r>
            </a:p>
            <a:p>
              <a:pPr algn="l">
                <a:lnSpc>
                  <a:spcPts val="1502"/>
                </a:lnSpc>
              </a:pPr>
              <a:r>
                <a:rPr lang="en-US" sz="1073">
                  <a:solidFill>
                    <a:srgbClr val="000000"/>
                  </a:solidFill>
                  <a:latin typeface="Raleway"/>
                  <a:ea typeface="Raleway"/>
                  <a:cs typeface="Raleway"/>
                  <a:sym typeface="Raleway"/>
                </a:rPr>
                <a:t>   </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$60 per Scout</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Offered Wed only</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Must be at least 12 years old</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313992"/>
            <a:ext cx="12187817" cy="2025778"/>
            <a:chOff x="0" y="0"/>
            <a:chExt cx="16250422" cy="2701038"/>
          </a:xfrm>
        </p:grpSpPr>
        <p:sp>
          <p:nvSpPr>
            <p:cNvPr name="Freeform 8" id="8"/>
            <p:cNvSpPr/>
            <p:nvPr/>
          </p:nvSpPr>
          <p:spPr>
            <a:xfrm flipH="false" flipV="false" rot="0">
              <a:off x="0" y="0"/>
              <a:ext cx="16250422" cy="2701038"/>
            </a:xfrm>
            <a:custGeom>
              <a:avLst/>
              <a:gdLst/>
              <a:ahLst/>
              <a:cxnLst/>
              <a:rect r="r" b="b" t="t" l="l"/>
              <a:pathLst>
                <a:path h="2701038" w="16250422">
                  <a:moveTo>
                    <a:pt x="0" y="0"/>
                  </a:moveTo>
                  <a:lnTo>
                    <a:pt x="16250422" y="0"/>
                  </a:lnTo>
                  <a:lnTo>
                    <a:pt x="16250422" y="2701038"/>
                  </a:lnTo>
                  <a:lnTo>
                    <a:pt x="0" y="2701038"/>
                  </a:lnTo>
                  <a:close/>
                </a:path>
              </a:pathLst>
            </a:custGeom>
            <a:blipFill>
              <a:blip r:embed="rId3">
                <a:alphaModFix amt="0"/>
              </a:blip>
              <a:stretch>
                <a:fillRect l="0" t="-386672" r="0" b="-291305"/>
              </a:stretch>
            </a:blipFill>
          </p:spPr>
        </p:sp>
        <p:sp>
          <p:nvSpPr>
            <p:cNvPr name="TextBox 9" id="9"/>
            <p:cNvSpPr txBox="true"/>
            <p:nvPr/>
          </p:nvSpPr>
          <p:spPr>
            <a:xfrm>
              <a:off x="0" y="85725"/>
              <a:ext cx="16250422"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FISHING OUTPOST OVERNIGHT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524134"/>
            <a:chOff x="0" y="0"/>
            <a:chExt cx="20990384" cy="10032179"/>
          </a:xfrm>
        </p:grpSpPr>
        <p:grpSp>
          <p:nvGrpSpPr>
            <p:cNvPr name="Group 17" id="17"/>
            <p:cNvGrpSpPr/>
            <p:nvPr/>
          </p:nvGrpSpPr>
          <p:grpSpPr>
            <a:xfrm rot="0">
              <a:off x="0" y="5440335"/>
              <a:ext cx="6781470" cy="4591845"/>
              <a:chOff x="0" y="0"/>
              <a:chExt cx="762044" cy="515992"/>
            </a:xfrm>
          </p:grpSpPr>
          <p:sp>
            <p:nvSpPr>
              <p:cNvPr name="Freeform 18" id="18"/>
              <p:cNvSpPr/>
              <p:nvPr/>
            </p:nvSpPr>
            <p:spPr>
              <a:xfrm flipH="false" flipV="false" rot="0">
                <a:off x="0" y="0"/>
                <a:ext cx="762044" cy="515992"/>
              </a:xfrm>
              <a:custGeom>
                <a:avLst/>
                <a:gdLst/>
                <a:ahLst/>
                <a:cxnLst/>
                <a:rect r="r" b="b" t="t" l="l"/>
                <a:pathLst>
                  <a:path h="515992" w="762044">
                    <a:moveTo>
                      <a:pt x="0" y="0"/>
                    </a:moveTo>
                    <a:lnTo>
                      <a:pt x="762044" y="0"/>
                    </a:lnTo>
                    <a:lnTo>
                      <a:pt x="762044" y="515992"/>
                    </a:lnTo>
                    <a:lnTo>
                      <a:pt x="0" y="515992"/>
                    </a:lnTo>
                    <a:close/>
                  </a:path>
                </a:pathLst>
              </a:custGeom>
              <a:blipFill>
                <a:blip r:embed="rId5"/>
                <a:stretch>
                  <a:fillRect l="-2487" t="-9473" r="-2487" b="0"/>
                </a:stretch>
              </a:blipFill>
            </p:spPr>
          </p:sp>
        </p:grpSp>
        <p:grpSp>
          <p:nvGrpSpPr>
            <p:cNvPr name="Group 19" id="19"/>
            <p:cNvGrpSpPr/>
            <p:nvPr/>
          </p:nvGrpSpPr>
          <p:grpSpPr>
            <a:xfrm rot="0">
              <a:off x="7085190" y="5235187"/>
              <a:ext cx="6782594" cy="4796992"/>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2494" t="0" r="-2494" b="0"/>
                </a:stretch>
              </a:blipFill>
            </p:spPr>
          </p:sp>
        </p:grpSp>
        <p:grpSp>
          <p:nvGrpSpPr>
            <p:cNvPr name="Group 21" id="21"/>
            <p:cNvGrpSpPr/>
            <p:nvPr/>
          </p:nvGrpSpPr>
          <p:grpSpPr>
            <a:xfrm rot="0">
              <a:off x="14193870" y="5235187"/>
              <a:ext cx="6782594" cy="4796992"/>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78" t="0" r="-78" b="0"/>
                </a:stretch>
              </a:blipFill>
            </p:spPr>
          </p:sp>
        </p:grpSp>
        <p:grpSp>
          <p:nvGrpSpPr>
            <p:cNvPr name="Group 23" id="23"/>
            <p:cNvGrpSpPr/>
            <p:nvPr/>
          </p:nvGrpSpPr>
          <p:grpSpPr>
            <a:xfrm rot="0">
              <a:off x="7099109" y="165998"/>
              <a:ext cx="6782594" cy="4796992"/>
              <a:chOff x="0" y="0"/>
              <a:chExt cx="487493" cy="344779"/>
            </a:xfrm>
          </p:grpSpPr>
          <p:sp>
            <p:nvSpPr>
              <p:cNvPr name="Freeform 24" id="24"/>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0" t="-452" r="0" b="-452"/>
                </a:stretch>
              </a:blipFill>
            </p:spPr>
          </p:sp>
        </p:grpSp>
        <p:grpSp>
          <p:nvGrpSpPr>
            <p:cNvPr name="Group 25" id="25"/>
            <p:cNvGrpSpPr/>
            <p:nvPr/>
          </p:nvGrpSpPr>
          <p:grpSpPr>
            <a:xfrm rot="0">
              <a:off x="14207789" y="165998"/>
              <a:ext cx="6782594" cy="4796992"/>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0" t="-6557" r="0" b="-6557"/>
                </a:stretch>
              </a:blipFill>
            </p:spPr>
          </p:sp>
        </p:grpSp>
        <p:sp>
          <p:nvSpPr>
            <p:cNvPr name="TextBox 27" id="27"/>
            <p:cNvSpPr txBox="true"/>
            <p:nvPr/>
          </p:nvSpPr>
          <p:spPr>
            <a:xfrm rot="0">
              <a:off x="0" y="-57150"/>
              <a:ext cx="6924186" cy="5396735"/>
            </a:xfrm>
            <a:prstGeom prst="rect">
              <a:avLst/>
            </a:prstGeom>
          </p:spPr>
          <p:txBody>
            <a:bodyPr anchor="t" rtlCol="false" tIns="0" lIns="0" bIns="0" rIns="0">
              <a:spAutoFit/>
            </a:bodyPr>
            <a:lstStyle/>
            <a:p>
              <a:pPr algn="l">
                <a:lnSpc>
                  <a:spcPts val="3456"/>
                </a:lnSpc>
              </a:pPr>
              <a:r>
                <a:rPr lang="en-US" sz="2469">
                  <a:solidFill>
                    <a:srgbClr val="000000"/>
                  </a:solidFill>
                  <a:latin typeface="Raleway"/>
                  <a:ea typeface="Raleway"/>
                  <a:cs typeface="Raleway"/>
                  <a:sym typeface="Raleway"/>
                </a:rPr>
                <a:t>Explore the world of fishing on Many Point Lake during the Fishing Outpost Overnight. Experienced guides will teach you the basics and more advanced angling techniques to</a:t>
              </a:r>
              <a:r>
                <a:rPr lang="en-US" sz="2469">
                  <a:solidFill>
                    <a:srgbClr val="000000"/>
                  </a:solidFill>
                  <a:latin typeface="Raleway"/>
                  <a:ea typeface="Raleway"/>
                  <a:cs typeface="Raleway"/>
                  <a:sym typeface="Raleway"/>
                </a:rPr>
                <a:t> help you explore the wonders of Many Point Lake. </a:t>
              </a:r>
            </a:p>
            <a:p>
              <a:pPr algn="l">
                <a:lnSpc>
                  <a:spcPts val="1502"/>
                </a:lnSpc>
              </a:pPr>
              <a:r>
                <a:rPr lang="en-US" sz="1073">
                  <a:solidFill>
                    <a:srgbClr val="000000"/>
                  </a:solidFill>
                  <a:latin typeface="Raleway"/>
                  <a:ea typeface="Raleway"/>
                  <a:cs typeface="Raleway"/>
                  <a:sym typeface="Raleway"/>
                </a:rPr>
                <a:t>  </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Offered Tues, Wed, Thurs</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313992"/>
            <a:ext cx="12187817" cy="2025778"/>
            <a:chOff x="0" y="0"/>
            <a:chExt cx="16250422" cy="2701038"/>
          </a:xfrm>
        </p:grpSpPr>
        <p:sp>
          <p:nvSpPr>
            <p:cNvPr name="Freeform 8" id="8"/>
            <p:cNvSpPr/>
            <p:nvPr/>
          </p:nvSpPr>
          <p:spPr>
            <a:xfrm flipH="false" flipV="false" rot="0">
              <a:off x="0" y="0"/>
              <a:ext cx="16250422" cy="2701038"/>
            </a:xfrm>
            <a:custGeom>
              <a:avLst/>
              <a:gdLst/>
              <a:ahLst/>
              <a:cxnLst/>
              <a:rect r="r" b="b" t="t" l="l"/>
              <a:pathLst>
                <a:path h="2701038" w="16250422">
                  <a:moveTo>
                    <a:pt x="0" y="0"/>
                  </a:moveTo>
                  <a:lnTo>
                    <a:pt x="16250422" y="0"/>
                  </a:lnTo>
                  <a:lnTo>
                    <a:pt x="16250422" y="2701038"/>
                  </a:lnTo>
                  <a:lnTo>
                    <a:pt x="0" y="2701038"/>
                  </a:lnTo>
                  <a:close/>
                </a:path>
              </a:pathLst>
            </a:custGeom>
            <a:blipFill>
              <a:blip r:embed="rId3">
                <a:alphaModFix amt="0"/>
              </a:blip>
              <a:stretch>
                <a:fillRect l="0" t="-386672" r="0" b="-291305"/>
              </a:stretch>
            </a:blipFill>
          </p:spPr>
        </p:sp>
        <p:sp>
          <p:nvSpPr>
            <p:cNvPr name="TextBox 9" id="9"/>
            <p:cNvSpPr txBox="true"/>
            <p:nvPr/>
          </p:nvSpPr>
          <p:spPr>
            <a:xfrm>
              <a:off x="0" y="85725"/>
              <a:ext cx="16250422"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HUCK FINN OVERNIGHT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81578"/>
            <a:chOff x="0" y="0"/>
            <a:chExt cx="20990384" cy="9975438"/>
          </a:xfrm>
        </p:grpSpPr>
        <p:grpSp>
          <p:nvGrpSpPr>
            <p:cNvPr name="Group 17" id="17"/>
            <p:cNvGrpSpPr/>
            <p:nvPr/>
          </p:nvGrpSpPr>
          <p:grpSpPr>
            <a:xfrm rot="0">
              <a:off x="0" y="5489429"/>
              <a:ext cx="6759918" cy="4486009"/>
              <a:chOff x="0" y="0"/>
              <a:chExt cx="485863" cy="322428"/>
            </a:xfrm>
          </p:grpSpPr>
          <p:sp>
            <p:nvSpPr>
              <p:cNvPr name="Freeform 18" id="18"/>
              <p:cNvSpPr/>
              <p:nvPr/>
            </p:nvSpPr>
            <p:spPr>
              <a:xfrm flipH="false" flipV="false" rot="0">
                <a:off x="0" y="0"/>
                <a:ext cx="485863" cy="322428"/>
              </a:xfrm>
              <a:custGeom>
                <a:avLst/>
                <a:gdLst/>
                <a:ahLst/>
                <a:cxnLst/>
                <a:rect r="r" b="b" t="t" l="l"/>
                <a:pathLst>
                  <a:path h="322428" w="485863">
                    <a:moveTo>
                      <a:pt x="0" y="0"/>
                    </a:moveTo>
                    <a:lnTo>
                      <a:pt x="485863" y="0"/>
                    </a:lnTo>
                    <a:lnTo>
                      <a:pt x="485863" y="322428"/>
                    </a:lnTo>
                    <a:lnTo>
                      <a:pt x="0" y="322428"/>
                    </a:lnTo>
                    <a:close/>
                  </a:path>
                </a:pathLst>
              </a:custGeom>
              <a:blipFill>
                <a:blip r:embed="rId5"/>
                <a:stretch>
                  <a:fillRect l="0" t="-3913" r="0" b="-3913"/>
                </a:stretch>
              </a:blipFill>
            </p:spPr>
          </p:sp>
        </p:grpSp>
        <p:grpSp>
          <p:nvGrpSpPr>
            <p:cNvPr name="Group 19" id="19"/>
            <p:cNvGrpSpPr/>
            <p:nvPr/>
          </p:nvGrpSpPr>
          <p:grpSpPr>
            <a:xfrm rot="0">
              <a:off x="7085190" y="5178446"/>
              <a:ext cx="6782594" cy="4796992"/>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0" t="-452" r="0" b="-452"/>
                </a:stretch>
              </a:blipFill>
            </p:spPr>
          </p:sp>
        </p:grpSp>
        <p:grpSp>
          <p:nvGrpSpPr>
            <p:cNvPr name="Group 21" id="21"/>
            <p:cNvGrpSpPr/>
            <p:nvPr/>
          </p:nvGrpSpPr>
          <p:grpSpPr>
            <a:xfrm rot="0">
              <a:off x="14193870" y="5178446"/>
              <a:ext cx="6782594" cy="4796992"/>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2714" t="0" r="-2714" b="0"/>
                </a:stretch>
              </a:blipFill>
            </p:spPr>
          </p:sp>
        </p:grpSp>
        <p:grpSp>
          <p:nvGrpSpPr>
            <p:cNvPr name="Group 23" id="23"/>
            <p:cNvGrpSpPr/>
            <p:nvPr/>
          </p:nvGrpSpPr>
          <p:grpSpPr>
            <a:xfrm rot="0">
              <a:off x="7099109" y="109257"/>
              <a:ext cx="6782594" cy="4796992"/>
              <a:chOff x="0" y="0"/>
              <a:chExt cx="487493" cy="344779"/>
            </a:xfrm>
          </p:grpSpPr>
          <p:sp>
            <p:nvSpPr>
              <p:cNvPr name="Freeform 24" id="24"/>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0" t="-452" r="0" b="-452"/>
                </a:stretch>
              </a:blipFill>
            </p:spPr>
          </p:sp>
        </p:grpSp>
        <p:grpSp>
          <p:nvGrpSpPr>
            <p:cNvPr name="Group 25" id="25"/>
            <p:cNvGrpSpPr/>
            <p:nvPr/>
          </p:nvGrpSpPr>
          <p:grpSpPr>
            <a:xfrm rot="0">
              <a:off x="14207789" y="109257"/>
              <a:ext cx="6782594" cy="4796992"/>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2388" t="0" r="-2388" b="0"/>
                </a:stretch>
              </a:blipFill>
            </p:spPr>
          </p:sp>
        </p:grpSp>
        <p:sp>
          <p:nvSpPr>
            <p:cNvPr name="TextBox 27" id="27"/>
            <p:cNvSpPr txBox="true"/>
            <p:nvPr/>
          </p:nvSpPr>
          <p:spPr>
            <a:xfrm rot="0">
              <a:off x="0" y="-57150"/>
              <a:ext cx="6924186" cy="5396735"/>
            </a:xfrm>
            <a:prstGeom prst="rect">
              <a:avLst/>
            </a:prstGeom>
          </p:spPr>
          <p:txBody>
            <a:bodyPr anchor="t" rtlCol="false" tIns="0" lIns="0" bIns="0" rIns="0">
              <a:spAutoFit/>
            </a:bodyPr>
            <a:lstStyle/>
            <a:p>
              <a:pPr algn="l">
                <a:lnSpc>
                  <a:spcPts val="3456"/>
                </a:lnSpc>
              </a:pPr>
              <a:r>
                <a:rPr lang="en-US" sz="2469">
                  <a:solidFill>
                    <a:srgbClr val="000000"/>
                  </a:solidFill>
                  <a:latin typeface="Raleway"/>
                  <a:ea typeface="Raleway"/>
                  <a:cs typeface="Raleway"/>
                  <a:sym typeface="Raleway"/>
                </a:rPr>
                <a:t>Swimming, jumping, fishing, cooking, snorkeling, competing in contests, playing capture the flag by canoe, and more, all from our 40ft by 40ft r</a:t>
              </a:r>
              <a:r>
                <a:rPr lang="en-US" sz="2469">
                  <a:solidFill>
                    <a:srgbClr val="000000"/>
                  </a:solidFill>
                  <a:latin typeface="Raleway"/>
                  <a:ea typeface="Raleway"/>
                  <a:cs typeface="Raleway"/>
                  <a:sym typeface="Raleway"/>
                </a:rPr>
                <a:t>afts in Flintlock Bay. Do some incredible stargazing from the middle of Many Point Lake. </a:t>
              </a:r>
            </a:p>
            <a:p>
              <a:pPr algn="l">
                <a:lnSpc>
                  <a:spcPts val="1502"/>
                </a:lnSpc>
              </a:pPr>
              <a:r>
                <a:rPr lang="en-US" sz="1073">
                  <a:solidFill>
                    <a:srgbClr val="000000"/>
                  </a:solidFill>
                  <a:latin typeface="Raleway"/>
                  <a:ea typeface="Raleway"/>
                  <a:cs typeface="Raleway"/>
                  <a:sym typeface="Raleway"/>
                </a:rPr>
                <a:t>   </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Offered Mon, Tues, Thurs</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429375" y="328612"/>
            <a:ext cx="11487150" cy="942975"/>
            <a:chOff x="0" y="0"/>
            <a:chExt cx="15316200" cy="1257300"/>
          </a:xfrm>
        </p:grpSpPr>
        <p:sp>
          <p:nvSpPr>
            <p:cNvPr name="Freeform 8" id="8"/>
            <p:cNvSpPr/>
            <p:nvPr/>
          </p:nvSpPr>
          <p:spPr>
            <a:xfrm flipH="false" flipV="false" rot="0">
              <a:off x="0" y="0"/>
              <a:ext cx="15316200" cy="1257300"/>
            </a:xfrm>
            <a:custGeom>
              <a:avLst/>
              <a:gdLst/>
              <a:ahLst/>
              <a:cxnLst/>
              <a:rect r="r" b="b" t="t" l="l"/>
              <a:pathLst>
                <a:path h="1257300" w="15316200">
                  <a:moveTo>
                    <a:pt x="0" y="0"/>
                  </a:moveTo>
                  <a:lnTo>
                    <a:pt x="15316200" y="0"/>
                  </a:lnTo>
                  <a:lnTo>
                    <a:pt x="15316200" y="1257300"/>
                  </a:lnTo>
                  <a:lnTo>
                    <a:pt x="0" y="1257300"/>
                  </a:lnTo>
                  <a:close/>
                </a:path>
              </a:pathLst>
            </a:custGeom>
            <a:blipFill>
              <a:blip r:embed="rId3">
                <a:alphaModFix amt="0"/>
              </a:blip>
              <a:stretch>
                <a:fillRect l="0" t="-737617" r="0" b="-737617"/>
              </a:stretch>
            </a:blipFill>
          </p:spPr>
        </p:sp>
        <p:sp>
          <p:nvSpPr>
            <p:cNvPr name="TextBox 9" id="9"/>
            <p:cNvSpPr txBox="true"/>
            <p:nvPr/>
          </p:nvSpPr>
          <p:spPr>
            <a:xfrm>
              <a:off x="0" y="104775"/>
              <a:ext cx="15316200" cy="1152525"/>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A BALANCED PROGRAM</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240552" y="2324700"/>
            <a:ext cx="17761786" cy="6933600"/>
            <a:chOff x="0" y="0"/>
            <a:chExt cx="23682381" cy="9244800"/>
          </a:xfrm>
        </p:grpSpPr>
        <p:grpSp>
          <p:nvGrpSpPr>
            <p:cNvPr name="Group 17" id="17"/>
            <p:cNvGrpSpPr/>
            <p:nvPr/>
          </p:nvGrpSpPr>
          <p:grpSpPr>
            <a:xfrm rot="0">
              <a:off x="5739" y="3968516"/>
              <a:ext cx="7621299" cy="5276284"/>
              <a:chOff x="0" y="0"/>
              <a:chExt cx="487493" cy="337495"/>
            </a:xfrm>
          </p:grpSpPr>
          <p:sp>
            <p:nvSpPr>
              <p:cNvPr name="Freeform 18" id="18"/>
              <p:cNvSpPr/>
              <p:nvPr/>
            </p:nvSpPr>
            <p:spPr>
              <a:xfrm flipH="false" flipV="false" rot="0">
                <a:off x="0" y="0"/>
                <a:ext cx="487492" cy="337495"/>
              </a:xfrm>
              <a:custGeom>
                <a:avLst/>
                <a:gdLst/>
                <a:ahLst/>
                <a:cxnLst/>
                <a:rect r="r" b="b" t="t" l="l"/>
                <a:pathLst>
                  <a:path h="337495" w="487492">
                    <a:moveTo>
                      <a:pt x="0" y="0"/>
                    </a:moveTo>
                    <a:lnTo>
                      <a:pt x="487492" y="0"/>
                    </a:lnTo>
                    <a:lnTo>
                      <a:pt x="487492" y="337495"/>
                    </a:lnTo>
                    <a:lnTo>
                      <a:pt x="0" y="337495"/>
                    </a:lnTo>
                    <a:close/>
                  </a:path>
                </a:pathLst>
              </a:custGeom>
              <a:blipFill>
                <a:blip r:embed="rId5"/>
                <a:stretch>
                  <a:fillRect l="0" t="-5599" r="0" b="-5599"/>
                </a:stretch>
              </a:blipFill>
            </p:spPr>
          </p:sp>
        </p:grpSp>
        <p:grpSp>
          <p:nvGrpSpPr>
            <p:cNvPr name="Group 19" id="19"/>
            <p:cNvGrpSpPr/>
            <p:nvPr/>
          </p:nvGrpSpPr>
          <p:grpSpPr>
            <a:xfrm rot="0">
              <a:off x="8027815" y="3968516"/>
              <a:ext cx="7643969" cy="5276284"/>
              <a:chOff x="0" y="0"/>
              <a:chExt cx="488943" cy="337495"/>
            </a:xfrm>
          </p:grpSpPr>
          <p:sp>
            <p:nvSpPr>
              <p:cNvPr name="Freeform 20" id="20"/>
              <p:cNvSpPr/>
              <p:nvPr/>
            </p:nvSpPr>
            <p:spPr>
              <a:xfrm flipH="false" flipV="false" rot="0">
                <a:off x="0" y="0"/>
                <a:ext cx="488943" cy="337495"/>
              </a:xfrm>
              <a:custGeom>
                <a:avLst/>
                <a:gdLst/>
                <a:ahLst/>
                <a:cxnLst/>
                <a:rect r="r" b="b" t="t" l="l"/>
                <a:pathLst>
                  <a:path h="337495" w="488943">
                    <a:moveTo>
                      <a:pt x="0" y="0"/>
                    </a:moveTo>
                    <a:lnTo>
                      <a:pt x="488943" y="0"/>
                    </a:lnTo>
                    <a:lnTo>
                      <a:pt x="488943" y="337495"/>
                    </a:lnTo>
                    <a:lnTo>
                      <a:pt x="0" y="337495"/>
                    </a:lnTo>
                    <a:close/>
                  </a:path>
                </a:pathLst>
              </a:custGeom>
              <a:blipFill>
                <a:blip r:embed="rId6"/>
                <a:stretch>
                  <a:fillRect l="0" t="-11381" r="0" b="-148"/>
                </a:stretch>
              </a:blipFill>
            </p:spPr>
          </p:sp>
        </p:grpSp>
        <p:grpSp>
          <p:nvGrpSpPr>
            <p:cNvPr name="Group 21" id="21"/>
            <p:cNvGrpSpPr/>
            <p:nvPr/>
          </p:nvGrpSpPr>
          <p:grpSpPr>
            <a:xfrm rot="0">
              <a:off x="16045671" y="3968516"/>
              <a:ext cx="7636710" cy="5276284"/>
              <a:chOff x="0" y="0"/>
              <a:chExt cx="488478" cy="337495"/>
            </a:xfrm>
          </p:grpSpPr>
          <p:sp>
            <p:nvSpPr>
              <p:cNvPr name="Freeform 22" id="22"/>
              <p:cNvSpPr/>
              <p:nvPr/>
            </p:nvSpPr>
            <p:spPr>
              <a:xfrm flipH="false" flipV="false" rot="0">
                <a:off x="0" y="0"/>
                <a:ext cx="488478" cy="337495"/>
              </a:xfrm>
              <a:custGeom>
                <a:avLst/>
                <a:gdLst/>
                <a:ahLst/>
                <a:cxnLst/>
                <a:rect r="r" b="b" t="t" l="l"/>
                <a:pathLst>
                  <a:path h="337495" w="488478">
                    <a:moveTo>
                      <a:pt x="0" y="0"/>
                    </a:moveTo>
                    <a:lnTo>
                      <a:pt x="488478" y="0"/>
                    </a:lnTo>
                    <a:lnTo>
                      <a:pt x="488478" y="337495"/>
                    </a:lnTo>
                    <a:lnTo>
                      <a:pt x="0" y="337495"/>
                    </a:lnTo>
                    <a:close/>
                  </a:path>
                </a:pathLst>
              </a:custGeom>
              <a:blipFill>
                <a:blip r:embed="rId7"/>
                <a:stretch>
                  <a:fillRect l="0" t="-12017" r="0" b="-6458"/>
                </a:stretch>
              </a:blipFill>
            </p:spPr>
          </p:sp>
        </p:grpSp>
        <p:sp>
          <p:nvSpPr>
            <p:cNvPr name="TextBox 23" id="23"/>
            <p:cNvSpPr txBox="true"/>
            <p:nvPr/>
          </p:nvSpPr>
          <p:spPr>
            <a:xfrm rot="0">
              <a:off x="0" y="-66675"/>
              <a:ext cx="7655448" cy="2615202"/>
            </a:xfrm>
            <a:prstGeom prst="rect">
              <a:avLst/>
            </a:prstGeom>
          </p:spPr>
          <p:txBody>
            <a:bodyPr anchor="t" rtlCol="false" tIns="0" lIns="0" bIns="0" rIns="0">
              <a:spAutoFit/>
            </a:bodyPr>
            <a:lstStyle/>
            <a:p>
              <a:pPr algn="l">
                <a:lnSpc>
                  <a:spcPts val="4757"/>
                </a:lnSpc>
              </a:pPr>
              <a:r>
                <a:rPr lang="en-US" sz="3398">
                  <a:solidFill>
                    <a:srgbClr val="024C86"/>
                  </a:solidFill>
                  <a:latin typeface="Oswald"/>
                  <a:ea typeface="Oswald"/>
                  <a:cs typeface="Oswald"/>
                  <a:sym typeface="Oswald"/>
                </a:rPr>
                <a:t>ADVANCEMENT TIME</a:t>
              </a:r>
            </a:p>
            <a:p>
              <a:pPr algn="l">
                <a:lnSpc>
                  <a:spcPts val="3738"/>
                </a:lnSpc>
              </a:pPr>
              <a:r>
                <a:rPr lang="en-US" sz="2670">
                  <a:solidFill>
                    <a:srgbClr val="000000"/>
                  </a:solidFill>
                  <a:latin typeface="Raleway"/>
                  <a:ea typeface="Raleway"/>
                  <a:cs typeface="Raleway"/>
                  <a:sym typeface="Raleway"/>
                </a:rPr>
                <a:t>SCOU</a:t>
              </a:r>
              <a:r>
                <a:rPr lang="en-US" sz="2670">
                  <a:solidFill>
                    <a:srgbClr val="000000"/>
                  </a:solidFill>
                  <a:latin typeface="Raleway"/>
                  <a:ea typeface="Raleway"/>
                  <a:cs typeface="Raleway"/>
                  <a:sym typeface="Raleway"/>
                </a:rPr>
                <a:t>ts will focus on merit badges and advancement during the morning hours. </a:t>
              </a:r>
            </a:p>
          </p:txBody>
        </p:sp>
        <p:sp>
          <p:nvSpPr>
            <p:cNvPr name="TextBox 24" id="24"/>
            <p:cNvSpPr txBox="true"/>
            <p:nvPr/>
          </p:nvSpPr>
          <p:spPr>
            <a:xfrm rot="0">
              <a:off x="8022076" y="-66675"/>
              <a:ext cx="7643969" cy="3848361"/>
            </a:xfrm>
            <a:prstGeom prst="rect">
              <a:avLst/>
            </a:prstGeom>
          </p:spPr>
          <p:txBody>
            <a:bodyPr anchor="t" rtlCol="false" tIns="0" lIns="0" bIns="0" rIns="0">
              <a:spAutoFit/>
            </a:bodyPr>
            <a:lstStyle/>
            <a:p>
              <a:pPr algn="l">
                <a:lnSpc>
                  <a:spcPts val="4757"/>
                </a:lnSpc>
              </a:pPr>
              <a:r>
                <a:rPr lang="en-US" sz="3398">
                  <a:solidFill>
                    <a:srgbClr val="024C86"/>
                  </a:solidFill>
                  <a:latin typeface="Oswald"/>
                  <a:ea typeface="Oswald"/>
                  <a:cs typeface="Oswald"/>
                  <a:sym typeface="Oswald"/>
                </a:rPr>
                <a:t>UNIT ACTIVITIES</a:t>
              </a:r>
            </a:p>
            <a:p>
              <a:pPr algn="l">
                <a:lnSpc>
                  <a:spcPts val="3738"/>
                </a:lnSpc>
              </a:pPr>
              <a:r>
                <a:rPr lang="en-US" sz="2670">
                  <a:solidFill>
                    <a:srgbClr val="000000"/>
                  </a:solidFill>
                  <a:latin typeface="Raleway"/>
                  <a:ea typeface="Raleway"/>
                  <a:cs typeface="Raleway"/>
                  <a:sym typeface="Raleway"/>
                </a:rPr>
                <a:t>UNIT A</a:t>
              </a:r>
              <a:r>
                <a:rPr lang="en-US" sz="2670">
                  <a:solidFill>
                    <a:srgbClr val="000000"/>
                  </a:solidFill>
                  <a:latin typeface="Raleway"/>
                  <a:ea typeface="Raleway"/>
                  <a:cs typeface="Raleway"/>
                  <a:sym typeface="Raleway"/>
                </a:rPr>
                <a:t>C</a:t>
              </a:r>
              <a:r>
                <a:rPr lang="en-US" sz="2670">
                  <a:solidFill>
                    <a:srgbClr val="000000"/>
                  </a:solidFill>
                  <a:latin typeface="Raleway"/>
                  <a:ea typeface="Raleway"/>
                  <a:cs typeface="Raleway"/>
                  <a:sym typeface="Raleway"/>
                </a:rPr>
                <a:t>tivities will be the focus of the afternoon; troops will participate in three hours of program. These will be scheduled with your commissioner.</a:t>
              </a:r>
            </a:p>
          </p:txBody>
        </p:sp>
        <p:sp>
          <p:nvSpPr>
            <p:cNvPr name="TextBox 25" id="25"/>
            <p:cNvSpPr txBox="true"/>
            <p:nvPr/>
          </p:nvSpPr>
          <p:spPr>
            <a:xfrm rot="0">
              <a:off x="16039932" y="-66675"/>
              <a:ext cx="7636710" cy="3231781"/>
            </a:xfrm>
            <a:prstGeom prst="rect">
              <a:avLst/>
            </a:prstGeom>
          </p:spPr>
          <p:txBody>
            <a:bodyPr anchor="t" rtlCol="false" tIns="0" lIns="0" bIns="0" rIns="0">
              <a:spAutoFit/>
            </a:bodyPr>
            <a:lstStyle/>
            <a:p>
              <a:pPr algn="l">
                <a:lnSpc>
                  <a:spcPts val="4757"/>
                </a:lnSpc>
              </a:pPr>
              <a:r>
                <a:rPr lang="en-US" sz="3398">
                  <a:solidFill>
                    <a:srgbClr val="024C86"/>
                  </a:solidFill>
                  <a:latin typeface="Oswald"/>
                  <a:ea typeface="Oswald"/>
                  <a:cs typeface="Oswald"/>
                  <a:sym typeface="Oswald"/>
                </a:rPr>
                <a:t>FREE TIME</a:t>
              </a:r>
            </a:p>
            <a:p>
              <a:pPr algn="l">
                <a:lnSpc>
                  <a:spcPts val="3738"/>
                </a:lnSpc>
              </a:pPr>
              <a:r>
                <a:rPr lang="en-US" sz="2670">
                  <a:solidFill>
                    <a:srgbClr val="000000"/>
                  </a:solidFill>
                  <a:latin typeface="Raleway"/>
                  <a:ea typeface="Raleway"/>
                  <a:cs typeface="Raleway"/>
                  <a:sym typeface="Raleway"/>
                </a:rPr>
                <a:t>AFTER D</a:t>
              </a:r>
              <a:r>
                <a:rPr lang="en-US" sz="2670">
                  <a:solidFill>
                    <a:srgbClr val="000000"/>
                  </a:solidFill>
                  <a:latin typeface="Raleway"/>
                  <a:ea typeface="Raleway"/>
                  <a:cs typeface="Raleway"/>
                  <a:sym typeface="Raleway"/>
                </a:rPr>
                <a:t>inner, all areas of camp are open. Scouts should buddy up and head to their favorite areas for some fun!</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313992"/>
            <a:ext cx="12187817" cy="2025778"/>
            <a:chOff x="0" y="0"/>
            <a:chExt cx="16250422" cy="2701038"/>
          </a:xfrm>
        </p:grpSpPr>
        <p:sp>
          <p:nvSpPr>
            <p:cNvPr name="Freeform 8" id="8"/>
            <p:cNvSpPr/>
            <p:nvPr/>
          </p:nvSpPr>
          <p:spPr>
            <a:xfrm flipH="false" flipV="false" rot="0">
              <a:off x="0" y="0"/>
              <a:ext cx="16250422" cy="2701038"/>
            </a:xfrm>
            <a:custGeom>
              <a:avLst/>
              <a:gdLst/>
              <a:ahLst/>
              <a:cxnLst/>
              <a:rect r="r" b="b" t="t" l="l"/>
              <a:pathLst>
                <a:path h="2701038" w="16250422">
                  <a:moveTo>
                    <a:pt x="0" y="0"/>
                  </a:moveTo>
                  <a:lnTo>
                    <a:pt x="16250422" y="0"/>
                  </a:lnTo>
                  <a:lnTo>
                    <a:pt x="16250422" y="2701038"/>
                  </a:lnTo>
                  <a:lnTo>
                    <a:pt x="0" y="2701038"/>
                  </a:lnTo>
                  <a:close/>
                </a:path>
              </a:pathLst>
            </a:custGeom>
            <a:blipFill>
              <a:blip r:embed="rId3">
                <a:alphaModFix amt="0"/>
              </a:blip>
              <a:stretch>
                <a:fillRect l="0" t="-386672" r="0" b="-291305"/>
              </a:stretch>
            </a:blipFill>
          </p:spPr>
        </p:sp>
        <p:sp>
          <p:nvSpPr>
            <p:cNvPr name="TextBox 9" id="9"/>
            <p:cNvSpPr txBox="true"/>
            <p:nvPr/>
          </p:nvSpPr>
          <p:spPr>
            <a:xfrm>
              <a:off x="0" y="85725"/>
              <a:ext cx="16250422"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TREEHOUSE OVERNIGHT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536564"/>
            <a:chOff x="0" y="0"/>
            <a:chExt cx="20990384" cy="10048752"/>
          </a:xfrm>
        </p:grpSpPr>
        <p:grpSp>
          <p:nvGrpSpPr>
            <p:cNvPr name="Group 17" id="17"/>
            <p:cNvGrpSpPr/>
            <p:nvPr/>
          </p:nvGrpSpPr>
          <p:grpSpPr>
            <a:xfrm rot="0">
              <a:off x="11151" y="5591157"/>
              <a:ext cx="6759918" cy="4457595"/>
              <a:chOff x="0" y="0"/>
              <a:chExt cx="759622" cy="500907"/>
            </a:xfrm>
          </p:grpSpPr>
          <p:sp>
            <p:nvSpPr>
              <p:cNvPr name="Freeform 18" id="18"/>
              <p:cNvSpPr/>
              <p:nvPr/>
            </p:nvSpPr>
            <p:spPr>
              <a:xfrm flipH="false" flipV="false" rot="0">
                <a:off x="0" y="0"/>
                <a:ext cx="759622" cy="500907"/>
              </a:xfrm>
              <a:custGeom>
                <a:avLst/>
                <a:gdLst/>
                <a:ahLst/>
                <a:cxnLst/>
                <a:rect r="r" b="b" t="t" l="l"/>
                <a:pathLst>
                  <a:path h="500907" w="759622">
                    <a:moveTo>
                      <a:pt x="0" y="0"/>
                    </a:moveTo>
                    <a:lnTo>
                      <a:pt x="759622" y="0"/>
                    </a:lnTo>
                    <a:lnTo>
                      <a:pt x="759622" y="500907"/>
                    </a:lnTo>
                    <a:lnTo>
                      <a:pt x="0" y="500907"/>
                    </a:lnTo>
                    <a:close/>
                  </a:path>
                </a:pathLst>
              </a:custGeom>
              <a:blipFill>
                <a:blip r:embed="rId5"/>
                <a:stretch>
                  <a:fillRect l="0" t="-8416" r="0" b="0"/>
                </a:stretch>
              </a:blipFill>
            </p:spPr>
          </p:sp>
        </p:grpSp>
        <p:grpSp>
          <p:nvGrpSpPr>
            <p:cNvPr name="Group 19" id="19"/>
            <p:cNvGrpSpPr/>
            <p:nvPr/>
          </p:nvGrpSpPr>
          <p:grpSpPr>
            <a:xfrm rot="0">
              <a:off x="7085190" y="214299"/>
              <a:ext cx="13905193" cy="9834453"/>
              <a:chOff x="0" y="0"/>
              <a:chExt cx="487493" cy="344779"/>
            </a:xfrm>
          </p:grpSpPr>
          <p:sp>
            <p:nvSpPr>
              <p:cNvPr name="Freeform 20" id="20"/>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284" t="0" r="-284" b="0"/>
                </a:stretch>
              </a:blipFill>
            </p:spPr>
          </p:sp>
        </p:grpSp>
        <p:sp>
          <p:nvSpPr>
            <p:cNvPr name="TextBox 21" id="21"/>
            <p:cNvSpPr txBox="true"/>
            <p:nvPr/>
          </p:nvSpPr>
          <p:spPr>
            <a:xfrm rot="0">
              <a:off x="0" y="-57150"/>
              <a:ext cx="6924186" cy="5396735"/>
            </a:xfrm>
            <a:prstGeom prst="rect">
              <a:avLst/>
            </a:prstGeom>
          </p:spPr>
          <p:txBody>
            <a:bodyPr anchor="t" rtlCol="false" tIns="0" lIns="0" bIns="0" rIns="0">
              <a:spAutoFit/>
            </a:bodyPr>
            <a:lstStyle/>
            <a:p>
              <a:pPr algn="l">
                <a:lnSpc>
                  <a:spcPts val="3456"/>
                </a:lnSpc>
              </a:pPr>
              <a:r>
                <a:rPr lang="en-US" sz="2469">
                  <a:solidFill>
                    <a:srgbClr val="000000"/>
                  </a:solidFill>
                  <a:latin typeface="Raleway"/>
                  <a:ea typeface="Raleway"/>
                  <a:cs typeface="Raleway"/>
                  <a:sym typeface="Raleway"/>
                </a:rPr>
                <a:t>As seen in Scouting Magazine, Scouts will spend the evening in one of two villages hovering in the trees above a 30ft bluff. </a:t>
              </a:r>
            </a:p>
            <a:p>
              <a:pPr algn="l">
                <a:lnSpc>
                  <a:spcPts val="3456"/>
                </a:lnSpc>
              </a:pPr>
              <a:r>
                <a:rPr lang="en-US" sz="2469">
                  <a:solidFill>
                    <a:srgbClr val="000000"/>
                  </a:solidFill>
                  <a:latin typeface="Raleway"/>
                  <a:ea typeface="Raleway"/>
                  <a:cs typeface="Raleway"/>
                  <a:sym typeface="Raleway"/>
                </a:rPr>
                <a:t>Activities include cooking, spar pole climbing, yard games, and our new</a:t>
              </a:r>
              <a:r>
                <a:rPr lang="en-US" sz="2469">
                  <a:solidFill>
                    <a:srgbClr val="000000"/>
                  </a:solidFill>
                  <a:latin typeface="Raleway"/>
                  <a:ea typeface="Raleway"/>
                  <a:cs typeface="Raleway"/>
                  <a:sym typeface="Raleway"/>
                </a:rPr>
                <a:t> and improved throwables range. </a:t>
              </a:r>
            </a:p>
            <a:p>
              <a:pPr algn="l">
                <a:lnSpc>
                  <a:spcPts val="1502"/>
                </a:lnSpc>
              </a:pPr>
              <a:r>
                <a:rPr lang="en-US" sz="1073">
                  <a:solidFill>
                    <a:srgbClr val="000000"/>
                  </a:solidFill>
                  <a:latin typeface="Raleway"/>
                  <a:ea typeface="Raleway"/>
                  <a:cs typeface="Raleway"/>
                  <a:sym typeface="Raleway"/>
                </a:rPr>
                <a:t>   </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Offered Mon, Tues, Wed</a:t>
              </a:r>
            </a:p>
            <a:p>
              <a:pPr algn="l" marL="533080" indent="-266540" lvl="1">
                <a:lnSpc>
                  <a:spcPts val="3456"/>
                </a:lnSpc>
                <a:buFont typeface="Arial"/>
                <a:buChar char="•"/>
              </a:pPr>
              <a:r>
                <a:rPr lang="en-US" b="true" sz="2469">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WATER SKIING</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94702"/>
            <a:chOff x="0" y="0"/>
            <a:chExt cx="20990384" cy="9992936"/>
          </a:xfrm>
        </p:grpSpPr>
        <p:grpSp>
          <p:nvGrpSpPr>
            <p:cNvPr name="Group 17" id="17"/>
            <p:cNvGrpSpPr/>
            <p:nvPr/>
          </p:nvGrpSpPr>
          <p:grpSpPr>
            <a:xfrm rot="0">
              <a:off x="0" y="5558725"/>
              <a:ext cx="13937687" cy="4434211"/>
              <a:chOff x="0" y="0"/>
              <a:chExt cx="999423" cy="317962"/>
            </a:xfrm>
          </p:grpSpPr>
          <p:sp>
            <p:nvSpPr>
              <p:cNvPr name="Freeform 18" id="18"/>
              <p:cNvSpPr/>
              <p:nvPr/>
            </p:nvSpPr>
            <p:spPr>
              <a:xfrm flipH="false" flipV="false" rot="0">
                <a:off x="0" y="0"/>
                <a:ext cx="999423" cy="317962"/>
              </a:xfrm>
              <a:custGeom>
                <a:avLst/>
                <a:gdLst/>
                <a:ahLst/>
                <a:cxnLst/>
                <a:rect r="r" b="b" t="t" l="l"/>
                <a:pathLst>
                  <a:path h="317962" w="999423">
                    <a:moveTo>
                      <a:pt x="0" y="0"/>
                    </a:moveTo>
                    <a:lnTo>
                      <a:pt x="999423" y="0"/>
                    </a:lnTo>
                    <a:lnTo>
                      <a:pt x="999423" y="317962"/>
                    </a:lnTo>
                    <a:lnTo>
                      <a:pt x="0" y="317962"/>
                    </a:lnTo>
                    <a:close/>
                  </a:path>
                </a:pathLst>
              </a:custGeom>
              <a:blipFill>
                <a:blip r:embed="rId5"/>
                <a:stretch>
                  <a:fillRect l="0" t="-2712" r="0" b="-2712"/>
                </a:stretch>
              </a:blipFill>
            </p:spPr>
          </p:sp>
        </p:grpSp>
        <p:grpSp>
          <p:nvGrpSpPr>
            <p:cNvPr name="Group 19" id="19"/>
            <p:cNvGrpSpPr/>
            <p:nvPr/>
          </p:nvGrpSpPr>
          <p:grpSpPr>
            <a:xfrm rot="0">
              <a:off x="14191940" y="103700"/>
              <a:ext cx="6798443" cy="9889236"/>
              <a:chOff x="0" y="0"/>
              <a:chExt cx="487493" cy="709122"/>
            </a:xfrm>
          </p:grpSpPr>
          <p:sp>
            <p:nvSpPr>
              <p:cNvPr name="Freeform 20" id="20"/>
              <p:cNvSpPr/>
              <p:nvPr/>
            </p:nvSpPr>
            <p:spPr>
              <a:xfrm flipH="false" flipV="false" rot="0">
                <a:off x="0" y="0"/>
                <a:ext cx="487492" cy="709122"/>
              </a:xfrm>
              <a:custGeom>
                <a:avLst/>
                <a:gdLst/>
                <a:ahLst/>
                <a:cxnLst/>
                <a:rect r="r" b="b" t="t" l="l"/>
                <a:pathLst>
                  <a:path h="709122" w="487492">
                    <a:moveTo>
                      <a:pt x="0" y="0"/>
                    </a:moveTo>
                    <a:lnTo>
                      <a:pt x="487492" y="0"/>
                    </a:lnTo>
                    <a:lnTo>
                      <a:pt x="487492" y="709122"/>
                    </a:lnTo>
                    <a:lnTo>
                      <a:pt x="0" y="709122"/>
                    </a:lnTo>
                    <a:close/>
                  </a:path>
                </a:pathLst>
              </a:custGeom>
              <a:blipFill>
                <a:blip r:embed="rId6"/>
                <a:stretch>
                  <a:fillRect l="-16" t="0" r="-16" b="0"/>
                </a:stretch>
              </a:blipFill>
            </p:spPr>
          </p:sp>
        </p:grpSp>
        <p:grpSp>
          <p:nvGrpSpPr>
            <p:cNvPr name="Group 21" id="21"/>
            <p:cNvGrpSpPr/>
            <p:nvPr/>
          </p:nvGrpSpPr>
          <p:grpSpPr>
            <a:xfrm rot="0">
              <a:off x="7101746" y="105795"/>
              <a:ext cx="6798443" cy="5140475"/>
              <a:chOff x="0" y="0"/>
              <a:chExt cx="487493" cy="368605"/>
            </a:xfrm>
          </p:grpSpPr>
          <p:sp>
            <p:nvSpPr>
              <p:cNvPr name="Freeform 22" id="22"/>
              <p:cNvSpPr/>
              <p:nvPr/>
            </p:nvSpPr>
            <p:spPr>
              <a:xfrm flipH="false" flipV="false" rot="0">
                <a:off x="0" y="0"/>
                <a:ext cx="487492" cy="368605"/>
              </a:xfrm>
              <a:custGeom>
                <a:avLst/>
                <a:gdLst/>
                <a:ahLst/>
                <a:cxnLst/>
                <a:rect r="r" b="b" t="t" l="l"/>
                <a:pathLst>
                  <a:path h="368605" w="487492">
                    <a:moveTo>
                      <a:pt x="0" y="0"/>
                    </a:moveTo>
                    <a:lnTo>
                      <a:pt x="487492" y="0"/>
                    </a:lnTo>
                    <a:lnTo>
                      <a:pt x="487492" y="368605"/>
                    </a:lnTo>
                    <a:lnTo>
                      <a:pt x="0" y="368605"/>
                    </a:lnTo>
                    <a:close/>
                  </a:path>
                </a:pathLst>
              </a:custGeom>
              <a:blipFill>
                <a:blip r:embed="rId7"/>
                <a:stretch>
                  <a:fillRect l="-3442" t="0" r="-3442" b="0"/>
                </a:stretch>
              </a:blipFill>
            </p:spPr>
          </p:sp>
        </p:grpSp>
        <p:sp>
          <p:nvSpPr>
            <p:cNvPr name="TextBox 23" id="23"/>
            <p:cNvSpPr txBox="true"/>
            <p:nvPr/>
          </p:nvSpPr>
          <p:spPr>
            <a:xfrm rot="0">
              <a:off x="0" y="-57150"/>
              <a:ext cx="6940366" cy="5409215"/>
            </a:xfrm>
            <a:prstGeom prst="rect">
              <a:avLst/>
            </a:prstGeom>
          </p:spPr>
          <p:txBody>
            <a:bodyPr anchor="t" rtlCol="false" tIns="0" lIns="0" bIns="0" rIns="0">
              <a:spAutoFit/>
            </a:bodyPr>
            <a:lstStyle/>
            <a:p>
              <a:pPr algn="l">
                <a:lnSpc>
                  <a:spcPts val="3464"/>
                </a:lnSpc>
              </a:pPr>
              <a:r>
                <a:rPr lang="en-US" sz="2474">
                  <a:solidFill>
                    <a:srgbClr val="000000"/>
                  </a:solidFill>
                  <a:latin typeface="Raleway"/>
                  <a:ea typeface="Raleway"/>
                  <a:cs typeface="Raleway"/>
                  <a:sym typeface="Raleway"/>
                </a:rPr>
                <a:t>Slalom and jump waves as you waterski around Many Point Lake behind one of our camp speedbo</a:t>
              </a:r>
              <a:r>
                <a:rPr lang="en-US" sz="2474">
                  <a:solidFill>
                    <a:srgbClr val="000000"/>
                  </a:solidFill>
                  <a:latin typeface="Raleway"/>
                  <a:ea typeface="Raleway"/>
                  <a:cs typeface="Raleway"/>
                  <a:sym typeface="Raleway"/>
                </a:rPr>
                <a:t>ats. This adventure is for both new and experienced water skiers.</a:t>
              </a:r>
            </a:p>
            <a:p>
              <a:pPr algn="l">
                <a:lnSpc>
                  <a:spcPts val="1506"/>
                </a:lnSpc>
              </a:pPr>
              <a:r>
                <a:rPr lang="en-US" sz="1076">
                  <a:solidFill>
                    <a:srgbClr val="000000"/>
                  </a:solidFill>
                  <a:latin typeface="Raleway"/>
                  <a:ea typeface="Raleway"/>
                  <a:cs typeface="Raleway"/>
                  <a:sym typeface="Raleway"/>
                </a:rPr>
                <a:t> </a:t>
              </a:r>
            </a:p>
            <a:p>
              <a:pPr algn="l" marL="534324" indent="-267162" lvl="1">
                <a:lnSpc>
                  <a:spcPts val="3464"/>
                </a:lnSpc>
                <a:buFont typeface="Arial"/>
                <a:buChar char="•"/>
              </a:pPr>
              <a:r>
                <a:rPr lang="en-US" b="true" sz="2474">
                  <a:solidFill>
                    <a:srgbClr val="000000"/>
                  </a:solidFill>
                  <a:latin typeface="Raleway Bold"/>
                  <a:ea typeface="Raleway Bold"/>
                  <a:cs typeface="Raleway Bold"/>
                  <a:sym typeface="Raleway Bold"/>
                </a:rPr>
                <a:t>$15</a:t>
              </a:r>
              <a:r>
                <a:rPr lang="en-US" b="true" sz="2474">
                  <a:solidFill>
                    <a:srgbClr val="000000"/>
                  </a:solidFill>
                  <a:latin typeface="Raleway Bold"/>
                  <a:ea typeface="Raleway Bold"/>
                  <a:cs typeface="Raleway Bold"/>
                  <a:sym typeface="Raleway Bold"/>
                </a:rPr>
                <a:t> per Scout </a:t>
              </a:r>
            </a:p>
            <a:p>
              <a:pPr algn="l" marL="534324" indent="-267162" lvl="1">
                <a:lnSpc>
                  <a:spcPts val="3464"/>
                </a:lnSpc>
                <a:buFont typeface="Arial"/>
                <a:buChar char="•"/>
              </a:pPr>
              <a:r>
                <a:rPr lang="en-US" b="true" sz="2474">
                  <a:solidFill>
                    <a:srgbClr val="000000"/>
                  </a:solidFill>
                  <a:latin typeface="Raleway Bold"/>
                  <a:ea typeface="Raleway Bold"/>
                  <a:cs typeface="Raleway Bold"/>
                  <a:sym typeface="Raleway Bold"/>
                </a:rPr>
                <a:t>Offered Tues, Wed, Thurs</a:t>
              </a:r>
            </a:p>
            <a:p>
              <a:pPr algn="l" marL="534324" indent="-267162" lvl="1">
                <a:lnSpc>
                  <a:spcPts val="3464"/>
                </a:lnSpc>
                <a:buFont typeface="Arial"/>
                <a:buChar char="•"/>
              </a:pPr>
              <a:r>
                <a:rPr lang="en-US" b="true" sz="2474">
                  <a:solidFill>
                    <a:srgbClr val="000000"/>
                  </a:solidFill>
                  <a:latin typeface="Raleway Bold"/>
                  <a:ea typeface="Raleway Bold"/>
                  <a:cs typeface="Raleway Bold"/>
                  <a:sym typeface="Raleway Bold"/>
                </a:rPr>
                <a:t>Must be at least 13 by 8/31/26</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ALL THINGS SCUBA</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536818"/>
            <a:chOff x="0" y="0"/>
            <a:chExt cx="20990384" cy="10049090"/>
          </a:xfrm>
        </p:grpSpPr>
        <p:sp>
          <p:nvSpPr>
            <p:cNvPr name="TextBox 17" id="17"/>
            <p:cNvSpPr txBox="true"/>
            <p:nvPr/>
          </p:nvSpPr>
          <p:spPr>
            <a:xfrm rot="0">
              <a:off x="0" y="-57150"/>
              <a:ext cx="6930315" cy="4819268"/>
            </a:xfrm>
            <a:prstGeom prst="rect">
              <a:avLst/>
            </a:prstGeom>
          </p:spPr>
          <p:txBody>
            <a:bodyPr anchor="t" rtlCol="false" tIns="0" lIns="0" bIns="0" rIns="0">
              <a:spAutoFit/>
            </a:bodyPr>
            <a:lstStyle/>
            <a:p>
              <a:pPr algn="l">
                <a:lnSpc>
                  <a:spcPts val="3459"/>
                </a:lnSpc>
              </a:pPr>
              <a:r>
                <a:rPr lang="en-US" sz="2471">
                  <a:solidFill>
                    <a:srgbClr val="000000"/>
                  </a:solidFill>
                  <a:latin typeface="Raleway"/>
                  <a:ea typeface="Raleway"/>
                  <a:cs typeface="Raleway"/>
                  <a:sym typeface="Raleway"/>
                </a:rPr>
                <a:t>Scouts can earn their PADI </a:t>
              </a:r>
            </a:p>
            <a:p>
              <a:pPr algn="l">
                <a:lnSpc>
                  <a:spcPts val="3459"/>
                </a:lnSpc>
              </a:pPr>
              <a:r>
                <a:rPr lang="en-US" sz="2471">
                  <a:solidFill>
                    <a:srgbClr val="000000"/>
                  </a:solidFill>
                  <a:latin typeface="Raleway"/>
                  <a:ea typeface="Raleway"/>
                  <a:cs typeface="Raleway"/>
                  <a:sym typeface="Raleway"/>
                </a:rPr>
                <a:t>certification, Scuba BSA, and Scub</a:t>
              </a:r>
              <a:r>
                <a:rPr lang="en-US" sz="2471">
                  <a:solidFill>
                    <a:srgbClr val="000000"/>
                  </a:solidFill>
                  <a:latin typeface="Raleway"/>
                  <a:ea typeface="Raleway"/>
                  <a:cs typeface="Raleway"/>
                  <a:sym typeface="Raleway"/>
                </a:rPr>
                <a:t>a MB. </a:t>
              </a:r>
            </a:p>
            <a:p>
              <a:pPr algn="l">
                <a:lnSpc>
                  <a:spcPts val="2858"/>
                </a:lnSpc>
              </a:pPr>
            </a:p>
            <a:p>
              <a:pPr algn="l">
                <a:lnSpc>
                  <a:spcPts val="3459"/>
                </a:lnSpc>
              </a:pPr>
              <a:r>
                <a:rPr lang="en-US" sz="2471">
                  <a:solidFill>
                    <a:srgbClr val="000000"/>
                  </a:solidFill>
                  <a:latin typeface="Raleway"/>
                  <a:ea typeface="Raleway"/>
                  <a:cs typeface="Raleway"/>
                  <a:sym typeface="Raleway"/>
                </a:rPr>
                <a:t>Only offered July 5th-11th.</a:t>
              </a:r>
            </a:p>
            <a:p>
              <a:pPr algn="l">
                <a:lnSpc>
                  <a:spcPts val="2557"/>
                </a:lnSpc>
              </a:pPr>
            </a:p>
            <a:p>
              <a:pPr algn="l" marL="533552" indent="-266776" lvl="1">
                <a:lnSpc>
                  <a:spcPts val="3459"/>
                </a:lnSpc>
                <a:buFont typeface="Arial"/>
                <a:buChar char="•"/>
              </a:pPr>
              <a:r>
                <a:rPr lang="en-US" b="true" sz="2471">
                  <a:solidFill>
                    <a:srgbClr val="000000"/>
                  </a:solidFill>
                  <a:latin typeface="Raleway Bold"/>
                  <a:ea typeface="Raleway Bold"/>
                  <a:cs typeface="Raleway Bold"/>
                  <a:sym typeface="Raleway Bold"/>
                </a:rPr>
                <a:t>$500 per </a:t>
              </a:r>
              <a:r>
                <a:rPr lang="en-US" b="true" sz="2471">
                  <a:solidFill>
                    <a:srgbClr val="000000"/>
                  </a:solidFill>
                  <a:latin typeface="Raleway Bold"/>
                  <a:ea typeface="Raleway Bold"/>
                  <a:cs typeface="Raleway Bold"/>
                  <a:sym typeface="Raleway Bold"/>
                </a:rPr>
                <a:t>Scout (in addition to the normal camp fe</a:t>
              </a:r>
              <a:r>
                <a:rPr lang="en-US" b="true" sz="2471">
                  <a:solidFill>
                    <a:srgbClr val="000000"/>
                  </a:solidFill>
                  <a:latin typeface="Raleway Bold"/>
                  <a:ea typeface="Raleway Bold"/>
                  <a:cs typeface="Raleway Bold"/>
                  <a:sym typeface="Raleway Bold"/>
                </a:rPr>
                <a:t>e)</a:t>
              </a:r>
            </a:p>
            <a:p>
              <a:pPr algn="l" marL="533552" indent="-266776" lvl="1">
                <a:lnSpc>
                  <a:spcPts val="3459"/>
                </a:lnSpc>
                <a:buFont typeface="Arial"/>
                <a:buChar char="•"/>
              </a:pPr>
              <a:r>
                <a:rPr lang="en-US" b="true" sz="2471">
                  <a:solidFill>
                    <a:srgbClr val="000000"/>
                  </a:solidFill>
                  <a:latin typeface="Raleway Bold"/>
                  <a:ea typeface="Raleway Bold"/>
                  <a:cs typeface="Raleway Bold"/>
                  <a:sym typeface="Raleway Bold"/>
                </a:rPr>
                <a:t>Must be at least 14 years old</a:t>
              </a:r>
            </a:p>
          </p:txBody>
        </p:sp>
        <p:grpSp>
          <p:nvGrpSpPr>
            <p:cNvPr name="Group 18" id="18"/>
            <p:cNvGrpSpPr/>
            <p:nvPr/>
          </p:nvGrpSpPr>
          <p:grpSpPr>
            <a:xfrm rot="0">
              <a:off x="7076957" y="174175"/>
              <a:ext cx="6788598" cy="4801238"/>
              <a:chOff x="0" y="0"/>
              <a:chExt cx="487493" cy="344779"/>
            </a:xfrm>
          </p:grpSpPr>
          <p:sp>
            <p:nvSpPr>
              <p:cNvPr name="Freeform 19" id="19"/>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0" t="-231" r="0" b="-231"/>
                </a:stretch>
              </a:blipFill>
            </p:spPr>
          </p:sp>
        </p:grpSp>
        <p:grpSp>
          <p:nvGrpSpPr>
            <p:cNvPr name="Group 20" id="20"/>
            <p:cNvGrpSpPr/>
            <p:nvPr/>
          </p:nvGrpSpPr>
          <p:grpSpPr>
            <a:xfrm rot="0">
              <a:off x="14201785" y="196605"/>
              <a:ext cx="6788598" cy="4801238"/>
              <a:chOff x="0" y="0"/>
              <a:chExt cx="487493" cy="344779"/>
            </a:xfrm>
          </p:grpSpPr>
          <p:sp>
            <p:nvSpPr>
              <p:cNvPr name="Freeform 21" id="21"/>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6"/>
                <a:stretch>
                  <a:fillRect l="-1965" t="0" r="-1965" b="0"/>
                </a:stretch>
              </a:blipFill>
            </p:spPr>
          </p:sp>
        </p:grpSp>
        <p:grpSp>
          <p:nvGrpSpPr>
            <p:cNvPr name="Group 22" id="22"/>
            <p:cNvGrpSpPr/>
            <p:nvPr/>
          </p:nvGrpSpPr>
          <p:grpSpPr>
            <a:xfrm rot="0">
              <a:off x="0" y="5247852"/>
              <a:ext cx="6788598" cy="4801238"/>
              <a:chOff x="0" y="0"/>
              <a:chExt cx="487493" cy="344779"/>
            </a:xfrm>
          </p:grpSpPr>
          <p:sp>
            <p:nvSpPr>
              <p:cNvPr name="Freeform 23" id="23"/>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0" t="-851" r="0" b="-851"/>
                </a:stretch>
              </a:blipFill>
            </p:spPr>
          </p:sp>
        </p:grpSp>
        <p:grpSp>
          <p:nvGrpSpPr>
            <p:cNvPr name="Group 24" id="24"/>
            <p:cNvGrpSpPr/>
            <p:nvPr/>
          </p:nvGrpSpPr>
          <p:grpSpPr>
            <a:xfrm rot="0">
              <a:off x="7051490" y="5247852"/>
              <a:ext cx="6788598" cy="4801238"/>
              <a:chOff x="0" y="0"/>
              <a:chExt cx="487493" cy="344779"/>
            </a:xfrm>
          </p:grpSpPr>
          <p:sp>
            <p:nvSpPr>
              <p:cNvPr name="Freeform 25" id="25"/>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8"/>
                <a:stretch>
                  <a:fillRect l="-2607" t="0" r="-2607" b="0"/>
                </a:stretch>
              </a:blipFill>
            </p:spPr>
          </p:sp>
        </p:grpSp>
        <p:grpSp>
          <p:nvGrpSpPr>
            <p:cNvPr name="Group 26" id="26"/>
            <p:cNvGrpSpPr/>
            <p:nvPr/>
          </p:nvGrpSpPr>
          <p:grpSpPr>
            <a:xfrm rot="0">
              <a:off x="14201785" y="5216177"/>
              <a:ext cx="6788598" cy="4801238"/>
              <a:chOff x="0" y="0"/>
              <a:chExt cx="487493" cy="344779"/>
            </a:xfrm>
          </p:grpSpPr>
          <p:sp>
            <p:nvSpPr>
              <p:cNvPr name="Freeform 27" id="27"/>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206" t="0" r="-206" b="0"/>
                </a:stretch>
              </a:blipFill>
            </p:spPr>
          </p:sp>
        </p:gr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MOUNTAIN BIKE OUTPOST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27502"/>
            <a:chOff x="0" y="0"/>
            <a:chExt cx="20990384" cy="9903336"/>
          </a:xfrm>
        </p:grpSpPr>
        <p:grpSp>
          <p:nvGrpSpPr>
            <p:cNvPr name="Group 17" id="17"/>
            <p:cNvGrpSpPr/>
            <p:nvPr/>
          </p:nvGrpSpPr>
          <p:grpSpPr>
            <a:xfrm rot="0">
              <a:off x="7081944" y="5088279"/>
              <a:ext cx="6808136" cy="4815057"/>
              <a:chOff x="0" y="0"/>
              <a:chExt cx="487493" cy="344779"/>
            </a:xfrm>
          </p:grpSpPr>
          <p:sp>
            <p:nvSpPr>
              <p:cNvPr name="Freeform 18" id="18"/>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0" t="-231" r="0" b="-231"/>
                </a:stretch>
              </a:blipFill>
            </p:spPr>
          </p:sp>
        </p:grpSp>
        <p:grpSp>
          <p:nvGrpSpPr>
            <p:cNvPr name="Group 19" id="19"/>
            <p:cNvGrpSpPr/>
            <p:nvPr/>
          </p:nvGrpSpPr>
          <p:grpSpPr>
            <a:xfrm rot="0">
              <a:off x="14218523" y="5088279"/>
              <a:ext cx="6757889" cy="4815057"/>
              <a:chOff x="0" y="0"/>
              <a:chExt cx="483895" cy="344779"/>
            </a:xfrm>
          </p:grpSpPr>
          <p:sp>
            <p:nvSpPr>
              <p:cNvPr name="Freeform 20" id="20"/>
              <p:cNvSpPr/>
              <p:nvPr/>
            </p:nvSpPr>
            <p:spPr>
              <a:xfrm flipH="false" flipV="false" rot="0">
                <a:off x="0" y="0"/>
                <a:ext cx="483895" cy="344779"/>
              </a:xfrm>
              <a:custGeom>
                <a:avLst/>
                <a:gdLst/>
                <a:ahLst/>
                <a:cxnLst/>
                <a:rect r="r" b="b" t="t" l="l"/>
                <a:pathLst>
                  <a:path h="344779" w="483895">
                    <a:moveTo>
                      <a:pt x="0" y="0"/>
                    </a:moveTo>
                    <a:lnTo>
                      <a:pt x="483895" y="0"/>
                    </a:lnTo>
                    <a:lnTo>
                      <a:pt x="483895" y="344779"/>
                    </a:lnTo>
                    <a:lnTo>
                      <a:pt x="0" y="344779"/>
                    </a:lnTo>
                    <a:close/>
                  </a:path>
                </a:pathLst>
              </a:custGeom>
              <a:blipFill>
                <a:blip r:embed="rId6"/>
                <a:stretch>
                  <a:fillRect l="-2673" t="0" r="-2673" b="0"/>
                </a:stretch>
              </a:blipFill>
            </p:spPr>
          </p:sp>
        </p:grpSp>
        <p:grpSp>
          <p:nvGrpSpPr>
            <p:cNvPr name="Group 21" id="21"/>
            <p:cNvGrpSpPr/>
            <p:nvPr/>
          </p:nvGrpSpPr>
          <p:grpSpPr>
            <a:xfrm rot="0">
              <a:off x="7081944" y="0"/>
              <a:ext cx="6808136" cy="4815057"/>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78" t="0" r="-78" b="0"/>
                </a:stretch>
              </a:blipFill>
            </p:spPr>
          </p:sp>
        </p:grpSp>
        <p:grpSp>
          <p:nvGrpSpPr>
            <p:cNvPr name="Group 23" id="23"/>
            <p:cNvGrpSpPr/>
            <p:nvPr/>
          </p:nvGrpSpPr>
          <p:grpSpPr>
            <a:xfrm rot="0">
              <a:off x="14218523" y="0"/>
              <a:ext cx="6771860" cy="4815057"/>
              <a:chOff x="0" y="0"/>
              <a:chExt cx="484895" cy="344779"/>
            </a:xfrm>
          </p:grpSpPr>
          <p:sp>
            <p:nvSpPr>
              <p:cNvPr name="Freeform 24" id="24"/>
              <p:cNvSpPr/>
              <p:nvPr/>
            </p:nvSpPr>
            <p:spPr>
              <a:xfrm flipH="false" flipV="false" rot="0">
                <a:off x="0" y="0"/>
                <a:ext cx="484895" cy="344779"/>
              </a:xfrm>
              <a:custGeom>
                <a:avLst/>
                <a:gdLst/>
                <a:ahLst/>
                <a:cxnLst/>
                <a:rect r="r" b="b" t="t" l="l"/>
                <a:pathLst>
                  <a:path h="344779" w="484895">
                    <a:moveTo>
                      <a:pt x="0" y="0"/>
                    </a:moveTo>
                    <a:lnTo>
                      <a:pt x="484895" y="0"/>
                    </a:lnTo>
                    <a:lnTo>
                      <a:pt x="484895" y="344779"/>
                    </a:lnTo>
                    <a:lnTo>
                      <a:pt x="0" y="344779"/>
                    </a:lnTo>
                    <a:close/>
                  </a:path>
                </a:pathLst>
              </a:custGeom>
              <a:blipFill>
                <a:blip r:embed="rId8"/>
                <a:stretch>
                  <a:fillRect l="-2346" t="0" r="-2346" b="0"/>
                </a:stretch>
              </a:blipFill>
            </p:spPr>
          </p:sp>
        </p:grpSp>
        <p:sp>
          <p:nvSpPr>
            <p:cNvPr name="TextBox 25" id="25"/>
            <p:cNvSpPr txBox="true"/>
            <p:nvPr/>
          </p:nvSpPr>
          <p:spPr>
            <a:xfrm rot="0">
              <a:off x="0" y="980079"/>
              <a:ext cx="6748281" cy="7723911"/>
            </a:xfrm>
            <a:prstGeom prst="rect">
              <a:avLst/>
            </a:prstGeom>
          </p:spPr>
          <p:txBody>
            <a:bodyPr anchor="t" rtlCol="false" tIns="0" lIns="0" bIns="0" rIns="0">
              <a:spAutoFit/>
            </a:bodyPr>
            <a:lstStyle/>
            <a:p>
              <a:pPr algn="l">
                <a:lnSpc>
                  <a:spcPts val="3494"/>
                </a:lnSpc>
              </a:pPr>
              <a:r>
                <a:rPr lang="en-US" sz="2478">
                  <a:solidFill>
                    <a:srgbClr val="000000"/>
                  </a:solidFill>
                  <a:latin typeface="Raleway"/>
                  <a:ea typeface="Raleway"/>
                  <a:cs typeface="Raleway"/>
                  <a:sym typeface="Raleway"/>
                </a:rPr>
                <a:t>Scouts will spend every morning learning all about mountain biking! They’ll have lots of time to improve their technique</a:t>
              </a:r>
              <a:r>
                <a:rPr lang="en-US" sz="2478">
                  <a:solidFill>
                    <a:srgbClr val="000000"/>
                  </a:solidFill>
                  <a:latin typeface="Raleway"/>
                  <a:ea typeface="Raleway"/>
                  <a:cs typeface="Raleway"/>
                  <a:sym typeface="Raleway"/>
                </a:rPr>
                <a:t> on our very own  challenge course and will complete several rides around Many Point.</a:t>
              </a:r>
              <a:r>
                <a:rPr lang="en-US" sz="2478">
                  <a:solidFill>
                    <a:srgbClr val="000000"/>
                  </a:solidFill>
                  <a:latin typeface="Raleway"/>
                  <a:ea typeface="Raleway"/>
                  <a:cs typeface="Raleway"/>
                  <a:sym typeface="Raleway"/>
                </a:rPr>
                <a:t> This outpost will also give Scouts a chance to</a:t>
              </a:r>
              <a:r>
                <a:rPr lang="en-US" sz="2478">
                  <a:solidFill>
                    <a:srgbClr val="000000"/>
                  </a:solidFill>
                  <a:latin typeface="Raleway"/>
                  <a:ea typeface="Raleway"/>
                  <a:cs typeface="Raleway"/>
                  <a:sym typeface="Raleway"/>
                </a:rPr>
                <a:t> complete some of the req</a:t>
              </a:r>
              <a:r>
                <a:rPr lang="en-US" sz="2478">
                  <a:solidFill>
                    <a:srgbClr val="000000"/>
                  </a:solidFill>
                  <a:latin typeface="Raleway"/>
                  <a:ea typeface="Raleway"/>
                  <a:cs typeface="Raleway"/>
                  <a:sym typeface="Raleway"/>
                </a:rPr>
                <a:t>u</a:t>
              </a:r>
              <a:r>
                <a:rPr lang="en-US" sz="2478">
                  <a:solidFill>
                    <a:srgbClr val="000000"/>
                  </a:solidFill>
                  <a:latin typeface="Raleway"/>
                  <a:ea typeface="Raleway"/>
                  <a:cs typeface="Raleway"/>
                  <a:sym typeface="Raleway"/>
                </a:rPr>
                <a:t>irements</a:t>
              </a:r>
              <a:r>
                <a:rPr lang="en-US" sz="2478">
                  <a:solidFill>
                    <a:srgbClr val="000000"/>
                  </a:solidFill>
                  <a:latin typeface="Raleway"/>
                  <a:ea typeface="Raleway"/>
                  <a:cs typeface="Raleway"/>
                  <a:sym typeface="Raleway"/>
                </a:rPr>
                <a:t> </a:t>
              </a:r>
              <a:r>
                <a:rPr lang="en-US" sz="2478">
                  <a:solidFill>
                    <a:srgbClr val="000000"/>
                  </a:solidFill>
                  <a:latin typeface="Raleway"/>
                  <a:ea typeface="Raleway"/>
                  <a:cs typeface="Raleway"/>
                  <a:sym typeface="Raleway"/>
                </a:rPr>
                <a:t>for t</a:t>
              </a:r>
              <a:r>
                <a:rPr lang="en-US" sz="2478">
                  <a:solidFill>
                    <a:srgbClr val="000000"/>
                  </a:solidFill>
                  <a:latin typeface="Raleway"/>
                  <a:ea typeface="Raleway"/>
                  <a:cs typeface="Raleway"/>
                  <a:sym typeface="Raleway"/>
                </a:rPr>
                <a:t>h</a:t>
              </a:r>
              <a:r>
                <a:rPr lang="en-US" sz="2478">
                  <a:solidFill>
                    <a:srgbClr val="000000"/>
                  </a:solidFill>
                  <a:latin typeface="Raleway"/>
                  <a:ea typeface="Raleway"/>
                  <a:cs typeface="Raleway"/>
                  <a:sym typeface="Raleway"/>
                </a:rPr>
                <a:t>e Cycling meri</a:t>
              </a:r>
              <a:r>
                <a:rPr lang="en-US" sz="2478">
                  <a:solidFill>
                    <a:srgbClr val="000000"/>
                  </a:solidFill>
                  <a:latin typeface="Raleway"/>
                  <a:ea typeface="Raleway"/>
                  <a:cs typeface="Raleway"/>
                  <a:sym typeface="Raleway"/>
                </a:rPr>
                <a:t>t</a:t>
              </a:r>
              <a:r>
                <a:rPr lang="en-US" sz="2478">
                  <a:solidFill>
                    <a:srgbClr val="000000"/>
                  </a:solidFill>
                  <a:latin typeface="Raleway"/>
                  <a:ea typeface="Raleway"/>
                  <a:cs typeface="Raleway"/>
                  <a:sym typeface="Raleway"/>
                </a:rPr>
                <a:t> badge. </a:t>
              </a:r>
            </a:p>
            <a:p>
              <a:pPr algn="l">
                <a:lnSpc>
                  <a:spcPts val="1519"/>
                </a:lnSpc>
              </a:pPr>
              <a:r>
                <a:rPr lang="en-US" sz="1077">
                  <a:solidFill>
                    <a:srgbClr val="000000"/>
                  </a:solidFill>
                  <a:latin typeface="Raleway"/>
                  <a:ea typeface="Raleway"/>
                  <a:cs typeface="Raleway"/>
                  <a:sym typeface="Raleway"/>
                </a:rPr>
                <a:t> </a:t>
              </a:r>
              <a:r>
                <a:rPr lang="en-US" sz="1077">
                  <a:solidFill>
                    <a:srgbClr val="000000"/>
                  </a:solidFill>
                  <a:latin typeface="Raleway"/>
                  <a:ea typeface="Raleway"/>
                  <a:cs typeface="Raleway"/>
                  <a:sym typeface="Raleway"/>
                </a:rPr>
                <a:t> </a:t>
              </a:r>
            </a:p>
            <a:p>
              <a:pPr algn="l" marL="535086" indent="-267543" lvl="1">
                <a:lnSpc>
                  <a:spcPts val="3494"/>
                </a:lnSpc>
                <a:buFont typeface="Arial"/>
                <a:buChar char="•"/>
              </a:pPr>
              <a:r>
                <a:rPr lang="en-US" b="true" sz="2478">
                  <a:solidFill>
                    <a:srgbClr val="000000"/>
                  </a:solidFill>
                  <a:latin typeface="Raleway Bold"/>
                  <a:ea typeface="Raleway Bold"/>
                  <a:cs typeface="Raleway Bold"/>
                  <a:sym typeface="Raleway Bold"/>
                </a:rPr>
                <a:t>$30</a:t>
              </a:r>
              <a:r>
                <a:rPr lang="en-US" b="true" sz="2478">
                  <a:solidFill>
                    <a:srgbClr val="000000"/>
                  </a:solidFill>
                  <a:latin typeface="Raleway Bold"/>
                  <a:ea typeface="Raleway Bold"/>
                  <a:cs typeface="Raleway Bold"/>
                  <a:sym typeface="Raleway Bold"/>
                </a:rPr>
                <a:t> per Scout</a:t>
              </a:r>
            </a:p>
            <a:p>
              <a:pPr algn="l" marL="535086" indent="-267543" lvl="1">
                <a:lnSpc>
                  <a:spcPts val="3494"/>
                </a:lnSpc>
                <a:buFont typeface="Arial"/>
                <a:buChar char="•"/>
              </a:pPr>
              <a:r>
                <a:rPr lang="en-US" b="true" sz="2478">
                  <a:solidFill>
                    <a:srgbClr val="000000"/>
                  </a:solidFill>
                  <a:latin typeface="Raleway Bold"/>
                  <a:ea typeface="Raleway Bold"/>
                  <a:cs typeface="Raleway Bold"/>
                  <a:sym typeface="Raleway Bold"/>
                </a:rPr>
                <a:t>Must be at least 14 by 8/31/26</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OLDER SCOUT ADVENTURE BLAST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686138"/>
            <a:chOff x="0" y="0"/>
            <a:chExt cx="20990384" cy="10248184"/>
          </a:xfrm>
        </p:grpSpPr>
        <p:grpSp>
          <p:nvGrpSpPr>
            <p:cNvPr name="Group 17" id="17"/>
            <p:cNvGrpSpPr/>
            <p:nvPr/>
          </p:nvGrpSpPr>
          <p:grpSpPr>
            <a:xfrm rot="0">
              <a:off x="7101746" y="5439982"/>
              <a:ext cx="6798443" cy="4808201"/>
              <a:chOff x="0" y="0"/>
              <a:chExt cx="487493" cy="344779"/>
            </a:xfrm>
          </p:grpSpPr>
          <p:sp>
            <p:nvSpPr>
              <p:cNvPr name="Freeform 18" id="18"/>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0" t="-12" r="0" b="-12"/>
                </a:stretch>
              </a:blipFill>
            </p:spPr>
          </p:sp>
        </p:grpSp>
        <p:grpSp>
          <p:nvGrpSpPr>
            <p:cNvPr name="Group 19" id="19"/>
            <p:cNvGrpSpPr/>
            <p:nvPr/>
          </p:nvGrpSpPr>
          <p:grpSpPr>
            <a:xfrm rot="0">
              <a:off x="14228165" y="5439982"/>
              <a:ext cx="6748267" cy="4808201"/>
              <a:chOff x="0" y="0"/>
              <a:chExt cx="483895" cy="344779"/>
            </a:xfrm>
          </p:grpSpPr>
          <p:sp>
            <p:nvSpPr>
              <p:cNvPr name="Freeform 20" id="20"/>
              <p:cNvSpPr/>
              <p:nvPr/>
            </p:nvSpPr>
            <p:spPr>
              <a:xfrm flipH="false" flipV="false" rot="0">
                <a:off x="0" y="0"/>
                <a:ext cx="483895" cy="344779"/>
              </a:xfrm>
              <a:custGeom>
                <a:avLst/>
                <a:gdLst/>
                <a:ahLst/>
                <a:cxnLst/>
                <a:rect r="r" b="b" t="t" l="l"/>
                <a:pathLst>
                  <a:path h="344779" w="483895">
                    <a:moveTo>
                      <a:pt x="0" y="0"/>
                    </a:moveTo>
                    <a:lnTo>
                      <a:pt x="483895" y="0"/>
                    </a:lnTo>
                    <a:lnTo>
                      <a:pt x="483895" y="344779"/>
                    </a:lnTo>
                    <a:lnTo>
                      <a:pt x="0" y="344779"/>
                    </a:lnTo>
                    <a:close/>
                  </a:path>
                </a:pathLst>
              </a:custGeom>
              <a:blipFill>
                <a:blip r:embed="rId6"/>
                <a:stretch>
                  <a:fillRect l="-2778" t="0" r="-2778" b="0"/>
                </a:stretch>
              </a:blipFill>
            </p:spPr>
          </p:sp>
        </p:grpSp>
        <p:grpSp>
          <p:nvGrpSpPr>
            <p:cNvPr name="Group 21" id="21"/>
            <p:cNvGrpSpPr/>
            <p:nvPr/>
          </p:nvGrpSpPr>
          <p:grpSpPr>
            <a:xfrm rot="0">
              <a:off x="7101746" y="358948"/>
              <a:ext cx="6798443" cy="4808201"/>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0" t="-102" r="0" b="-102"/>
                </a:stretch>
              </a:blipFill>
            </p:spPr>
          </p:sp>
        </p:grpSp>
        <p:grpSp>
          <p:nvGrpSpPr>
            <p:cNvPr name="Group 23" id="23"/>
            <p:cNvGrpSpPr/>
            <p:nvPr/>
          </p:nvGrpSpPr>
          <p:grpSpPr>
            <a:xfrm rot="0">
              <a:off x="14228165" y="358948"/>
              <a:ext cx="6762219" cy="4808201"/>
              <a:chOff x="0" y="0"/>
              <a:chExt cx="484895" cy="344779"/>
            </a:xfrm>
          </p:grpSpPr>
          <p:sp>
            <p:nvSpPr>
              <p:cNvPr name="Freeform 24" id="24"/>
              <p:cNvSpPr/>
              <p:nvPr/>
            </p:nvSpPr>
            <p:spPr>
              <a:xfrm flipH="false" flipV="false" rot="0">
                <a:off x="0" y="0"/>
                <a:ext cx="484895" cy="344779"/>
              </a:xfrm>
              <a:custGeom>
                <a:avLst/>
                <a:gdLst/>
                <a:ahLst/>
                <a:cxnLst/>
                <a:rect r="r" b="b" t="t" l="l"/>
                <a:pathLst>
                  <a:path h="344779" w="484895">
                    <a:moveTo>
                      <a:pt x="0" y="0"/>
                    </a:moveTo>
                    <a:lnTo>
                      <a:pt x="484895" y="0"/>
                    </a:lnTo>
                    <a:lnTo>
                      <a:pt x="484895" y="344779"/>
                    </a:lnTo>
                    <a:lnTo>
                      <a:pt x="0" y="344779"/>
                    </a:lnTo>
                    <a:close/>
                  </a:path>
                </a:pathLst>
              </a:custGeom>
              <a:blipFill>
                <a:blip r:embed="rId8"/>
                <a:stretch>
                  <a:fillRect l="-2669" t="0" r="-2669" b="0"/>
                </a:stretch>
              </a:blipFill>
            </p:spPr>
          </p:sp>
        </p:grpSp>
        <p:grpSp>
          <p:nvGrpSpPr>
            <p:cNvPr name="Group 25" id="25"/>
            <p:cNvGrpSpPr/>
            <p:nvPr/>
          </p:nvGrpSpPr>
          <p:grpSpPr>
            <a:xfrm rot="0">
              <a:off x="0" y="5439982"/>
              <a:ext cx="6798443" cy="4808201"/>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0" t="-12" r="0" b="-12"/>
                </a:stretch>
              </a:blipFill>
            </p:spPr>
          </p:sp>
        </p:grpSp>
        <p:sp>
          <p:nvSpPr>
            <p:cNvPr name="TextBox 27" id="27"/>
            <p:cNvSpPr txBox="true"/>
            <p:nvPr/>
          </p:nvSpPr>
          <p:spPr>
            <a:xfrm rot="0">
              <a:off x="0" y="-57150"/>
              <a:ext cx="6940366" cy="5409212"/>
            </a:xfrm>
            <a:prstGeom prst="rect">
              <a:avLst/>
            </a:prstGeom>
          </p:spPr>
          <p:txBody>
            <a:bodyPr anchor="t" rtlCol="false" tIns="0" lIns="0" bIns="0" rIns="0">
              <a:spAutoFit/>
            </a:bodyPr>
            <a:lstStyle/>
            <a:p>
              <a:pPr algn="l">
                <a:lnSpc>
                  <a:spcPts val="3464"/>
                </a:lnSpc>
              </a:pPr>
              <a:r>
                <a:rPr lang="en-US" sz="2474">
                  <a:solidFill>
                    <a:srgbClr val="000000"/>
                  </a:solidFill>
                  <a:latin typeface="Raleway"/>
                  <a:ea typeface="Raleway"/>
                  <a:cs typeface="Raleway"/>
                  <a:sym typeface="Raleway"/>
                </a:rPr>
                <a:t>Replace traditional morning activities with wild adventures all week long! With this all-encompassing program, Scouts will be able to experience older scout activities </a:t>
              </a:r>
              <a:r>
                <a:rPr lang="en-US" sz="2474">
                  <a:solidFill>
                    <a:srgbClr val="000000"/>
                  </a:solidFill>
                  <a:latin typeface="Raleway"/>
                  <a:ea typeface="Raleway"/>
                  <a:cs typeface="Raleway"/>
                  <a:sym typeface="Raleway"/>
                </a:rPr>
                <a:t>without missing afternoon time</a:t>
              </a:r>
              <a:r>
                <a:rPr lang="en-US" sz="2474">
                  <a:solidFill>
                    <a:srgbClr val="000000"/>
                  </a:solidFill>
                  <a:latin typeface="Raleway"/>
                  <a:ea typeface="Raleway"/>
                  <a:cs typeface="Raleway"/>
                  <a:sym typeface="Raleway"/>
                </a:rPr>
                <a:t> </a:t>
              </a:r>
              <a:r>
                <a:rPr lang="en-US" sz="2474">
                  <a:solidFill>
                    <a:srgbClr val="000000"/>
                  </a:solidFill>
                  <a:latin typeface="Raleway"/>
                  <a:ea typeface="Raleway"/>
                  <a:cs typeface="Raleway"/>
                  <a:sym typeface="Raleway"/>
                </a:rPr>
                <a:t>wi</a:t>
              </a:r>
              <a:r>
                <a:rPr lang="en-US" sz="2474">
                  <a:solidFill>
                    <a:srgbClr val="000000"/>
                  </a:solidFill>
                  <a:latin typeface="Raleway"/>
                  <a:ea typeface="Raleway"/>
                  <a:cs typeface="Raleway"/>
                  <a:sym typeface="Raleway"/>
                </a:rPr>
                <a:t>th</a:t>
              </a:r>
              <a:r>
                <a:rPr lang="en-US" sz="2474">
                  <a:solidFill>
                    <a:srgbClr val="000000"/>
                  </a:solidFill>
                  <a:latin typeface="Raleway"/>
                  <a:ea typeface="Raleway"/>
                  <a:cs typeface="Raleway"/>
                  <a:sym typeface="Raleway"/>
                </a:rPr>
                <a:t> their </a:t>
              </a:r>
              <a:r>
                <a:rPr lang="en-US" sz="2474">
                  <a:solidFill>
                    <a:srgbClr val="000000"/>
                  </a:solidFill>
                  <a:latin typeface="Raleway"/>
                  <a:ea typeface="Raleway"/>
                  <a:cs typeface="Raleway"/>
                  <a:sym typeface="Raleway"/>
                </a:rPr>
                <a:t>t</a:t>
              </a:r>
              <a:r>
                <a:rPr lang="en-US" sz="2474">
                  <a:solidFill>
                    <a:srgbClr val="000000"/>
                  </a:solidFill>
                  <a:latin typeface="Raleway"/>
                  <a:ea typeface="Raleway"/>
                  <a:cs typeface="Raleway"/>
                  <a:sym typeface="Raleway"/>
                </a:rPr>
                <a:t>roop</a:t>
              </a:r>
              <a:r>
                <a:rPr lang="en-US" sz="2474">
                  <a:solidFill>
                    <a:srgbClr val="000000"/>
                  </a:solidFill>
                  <a:latin typeface="Raleway"/>
                  <a:ea typeface="Raleway"/>
                  <a:cs typeface="Raleway"/>
                  <a:sym typeface="Raleway"/>
                </a:rPr>
                <a:t>.</a:t>
              </a:r>
            </a:p>
            <a:p>
              <a:pPr algn="l">
                <a:lnSpc>
                  <a:spcPts val="1506"/>
                </a:lnSpc>
              </a:pPr>
              <a:r>
                <a:rPr lang="en-US" sz="1076">
                  <a:solidFill>
                    <a:srgbClr val="000000"/>
                  </a:solidFill>
                  <a:latin typeface="Raleway"/>
                  <a:ea typeface="Raleway"/>
                  <a:cs typeface="Raleway"/>
                  <a:sym typeface="Raleway"/>
                </a:rPr>
                <a:t> </a:t>
              </a:r>
              <a:r>
                <a:rPr lang="en-US" sz="1076">
                  <a:solidFill>
                    <a:srgbClr val="000000"/>
                  </a:solidFill>
                  <a:latin typeface="Raleway"/>
                  <a:ea typeface="Raleway"/>
                  <a:cs typeface="Raleway"/>
                  <a:sym typeface="Raleway"/>
                </a:rPr>
                <a: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$60 per Scout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Must be at least 14 years old</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ROBOTICS OUTPOST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16927"/>
            <a:chOff x="0" y="0"/>
            <a:chExt cx="20990384" cy="9889236"/>
          </a:xfrm>
        </p:grpSpPr>
        <p:grpSp>
          <p:nvGrpSpPr>
            <p:cNvPr name="Group 17" id="17"/>
            <p:cNvGrpSpPr/>
            <p:nvPr/>
          </p:nvGrpSpPr>
          <p:grpSpPr>
            <a:xfrm rot="0">
              <a:off x="7101746" y="5081035"/>
              <a:ext cx="6798443" cy="4808201"/>
              <a:chOff x="0" y="0"/>
              <a:chExt cx="487493" cy="344779"/>
            </a:xfrm>
          </p:grpSpPr>
          <p:sp>
            <p:nvSpPr>
              <p:cNvPr name="Freeform 18" id="18"/>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5"/>
                <a:stretch>
                  <a:fillRect l="0" t="-20696" r="0" b="-20696"/>
                </a:stretch>
              </a:blipFill>
            </p:spPr>
          </p:sp>
        </p:grpSp>
        <p:grpSp>
          <p:nvGrpSpPr>
            <p:cNvPr name="Group 19" id="19"/>
            <p:cNvGrpSpPr/>
            <p:nvPr/>
          </p:nvGrpSpPr>
          <p:grpSpPr>
            <a:xfrm rot="0">
              <a:off x="14203493" y="5081035"/>
              <a:ext cx="6772939" cy="4808201"/>
              <a:chOff x="0" y="0"/>
              <a:chExt cx="485664" cy="344779"/>
            </a:xfrm>
          </p:grpSpPr>
          <p:sp>
            <p:nvSpPr>
              <p:cNvPr name="Freeform 20" id="20"/>
              <p:cNvSpPr/>
              <p:nvPr/>
            </p:nvSpPr>
            <p:spPr>
              <a:xfrm flipH="false" flipV="false" rot="0">
                <a:off x="0" y="0"/>
                <a:ext cx="485664" cy="344779"/>
              </a:xfrm>
              <a:custGeom>
                <a:avLst/>
                <a:gdLst/>
                <a:ahLst/>
                <a:cxnLst/>
                <a:rect r="r" b="b" t="t" l="l"/>
                <a:pathLst>
                  <a:path h="344779" w="485664">
                    <a:moveTo>
                      <a:pt x="0" y="0"/>
                    </a:moveTo>
                    <a:lnTo>
                      <a:pt x="485664" y="0"/>
                    </a:lnTo>
                    <a:lnTo>
                      <a:pt x="485664" y="344779"/>
                    </a:lnTo>
                    <a:lnTo>
                      <a:pt x="0" y="344779"/>
                    </a:lnTo>
                    <a:close/>
                  </a:path>
                </a:pathLst>
              </a:custGeom>
              <a:blipFill>
                <a:blip r:embed="rId6"/>
                <a:stretch>
                  <a:fillRect l="-1928" t="0" r="-1928" b="0"/>
                </a:stretch>
              </a:blipFill>
            </p:spPr>
          </p:sp>
        </p:grpSp>
        <p:grpSp>
          <p:nvGrpSpPr>
            <p:cNvPr name="Group 21" id="21"/>
            <p:cNvGrpSpPr/>
            <p:nvPr/>
          </p:nvGrpSpPr>
          <p:grpSpPr>
            <a:xfrm rot="0">
              <a:off x="7101746" y="0"/>
              <a:ext cx="6798443" cy="4808201"/>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0" t="-231" r="0" b="-231"/>
                </a:stretch>
              </a:blipFill>
            </p:spPr>
          </p:sp>
        </p:grpSp>
        <p:grpSp>
          <p:nvGrpSpPr>
            <p:cNvPr name="Group 23" id="23"/>
            <p:cNvGrpSpPr/>
            <p:nvPr/>
          </p:nvGrpSpPr>
          <p:grpSpPr>
            <a:xfrm rot="0">
              <a:off x="14203493" y="0"/>
              <a:ext cx="6786891" cy="4808201"/>
              <a:chOff x="0" y="0"/>
              <a:chExt cx="486664" cy="344779"/>
            </a:xfrm>
          </p:grpSpPr>
          <p:sp>
            <p:nvSpPr>
              <p:cNvPr name="Freeform 24" id="24"/>
              <p:cNvSpPr/>
              <p:nvPr/>
            </p:nvSpPr>
            <p:spPr>
              <a:xfrm flipH="false" flipV="false" rot="0">
                <a:off x="0" y="0"/>
                <a:ext cx="486664" cy="344779"/>
              </a:xfrm>
              <a:custGeom>
                <a:avLst/>
                <a:gdLst/>
                <a:ahLst/>
                <a:cxnLst/>
                <a:rect r="r" b="b" t="t" l="l"/>
                <a:pathLst>
                  <a:path h="344779" w="486664">
                    <a:moveTo>
                      <a:pt x="0" y="0"/>
                    </a:moveTo>
                    <a:lnTo>
                      <a:pt x="486664" y="0"/>
                    </a:lnTo>
                    <a:lnTo>
                      <a:pt x="486664" y="344779"/>
                    </a:lnTo>
                    <a:lnTo>
                      <a:pt x="0" y="344779"/>
                    </a:lnTo>
                    <a:close/>
                  </a:path>
                </a:pathLst>
              </a:custGeom>
              <a:blipFill>
                <a:blip r:embed="rId8"/>
                <a:stretch>
                  <a:fillRect l="0" t="-6607" r="0" b="-6607"/>
                </a:stretch>
              </a:blipFill>
            </p:spPr>
          </p:sp>
        </p:grpSp>
        <p:sp>
          <p:nvSpPr>
            <p:cNvPr name="TextBox 25" id="25"/>
            <p:cNvSpPr txBox="true"/>
            <p:nvPr/>
          </p:nvSpPr>
          <p:spPr>
            <a:xfrm rot="0">
              <a:off x="0" y="86156"/>
              <a:ext cx="6738674" cy="7955940"/>
            </a:xfrm>
            <a:prstGeom prst="rect">
              <a:avLst/>
            </a:prstGeom>
          </p:spPr>
          <p:txBody>
            <a:bodyPr anchor="t" rtlCol="false" tIns="0" lIns="0" bIns="0" rIns="0">
              <a:spAutoFit/>
            </a:bodyPr>
            <a:lstStyle/>
            <a:p>
              <a:pPr algn="l">
                <a:lnSpc>
                  <a:spcPts val="3489"/>
                </a:lnSpc>
              </a:pPr>
              <a:r>
                <a:rPr lang="en-US" sz="2474">
                  <a:solidFill>
                    <a:srgbClr val="000000"/>
                  </a:solidFill>
                  <a:latin typeface="Raleway"/>
                  <a:ea typeface="Raleway"/>
                  <a:cs typeface="Raleway"/>
                  <a:sym typeface="Raleway"/>
                </a:rPr>
                <a:t>Earning the Robotics merit badge requires a Scout to understand how robots move (actuators), sense the environment (sensors), and understand what to do (programming). Through</a:t>
              </a:r>
              <a:r>
                <a:rPr lang="en-US" sz="2474">
                  <a:solidFill>
                    <a:srgbClr val="000000"/>
                  </a:solidFill>
                  <a:latin typeface="Raleway"/>
                  <a:ea typeface="Raleway"/>
                  <a:cs typeface="Raleway"/>
                  <a:sym typeface="Raleway"/>
                </a:rPr>
                <a:t>out the week, Scouts will build a robot as a team to compete on Friday against other</a:t>
              </a:r>
              <a:r>
                <a:rPr lang="en-US" sz="2474">
                  <a:solidFill>
                    <a:srgbClr val="000000"/>
                  </a:solidFill>
                  <a:latin typeface="Raleway"/>
                  <a:ea typeface="Raleway"/>
                  <a:cs typeface="Raleway"/>
                  <a:sym typeface="Raleway"/>
                </a:rPr>
                <a:t> teams in this year’s</a:t>
              </a:r>
              <a:r>
                <a:rPr lang="en-US" sz="2474">
                  <a:solidFill>
                    <a:srgbClr val="000000"/>
                  </a:solidFill>
                  <a:latin typeface="Raleway"/>
                  <a:ea typeface="Raleway"/>
                  <a:cs typeface="Raleway"/>
                  <a:sym typeface="Raleway"/>
                </a:rPr>
                <a:t> robotics challenge.</a:t>
              </a:r>
            </a:p>
            <a:p>
              <a:pPr algn="l">
                <a:lnSpc>
                  <a:spcPts val="1517"/>
                </a:lnSpc>
              </a:pPr>
            </a:p>
            <a:p>
              <a:pPr algn="l">
                <a:lnSpc>
                  <a:spcPts val="1517"/>
                </a:lnSpc>
              </a:pPr>
              <a:r>
                <a:rPr lang="en-US" sz="1076">
                  <a:solidFill>
                    <a:srgbClr val="000000"/>
                  </a:solidFill>
                  <a:latin typeface="Raleway"/>
                  <a:ea typeface="Raleway"/>
                  <a:cs typeface="Raleway"/>
                  <a:sym typeface="Raleway"/>
                </a:rPr>
                <a:t> </a:t>
              </a:r>
              <a:r>
                <a:rPr lang="en-US" sz="1076">
                  <a:solidFill>
                    <a:srgbClr val="000000"/>
                  </a:solidFill>
                  <a:latin typeface="Raleway"/>
                  <a:ea typeface="Raleway"/>
                  <a:cs typeface="Raleway"/>
                  <a:sym typeface="Raleway"/>
                </a:rPr>
                <a:t> </a:t>
              </a:r>
            </a:p>
            <a:p>
              <a:pPr algn="l" marL="534324" indent="-267162" lvl="1">
                <a:lnSpc>
                  <a:spcPts val="3489"/>
                </a:lnSpc>
                <a:buFont typeface="Arial"/>
                <a:buChar char="•"/>
              </a:pPr>
              <a:r>
                <a:rPr lang="en-US" b="true" sz="2474">
                  <a:solidFill>
                    <a:srgbClr val="000000"/>
                  </a:solidFill>
                  <a:latin typeface="Raleway Bold"/>
                  <a:ea typeface="Raleway Bold"/>
                  <a:cs typeface="Raleway Bold"/>
                  <a:sym typeface="Raleway Bold"/>
                </a:rPr>
                <a:t>$30</a:t>
              </a:r>
              <a:r>
                <a:rPr lang="en-US" b="true" sz="2474">
                  <a:solidFill>
                    <a:srgbClr val="000000"/>
                  </a:solidFill>
                  <a:latin typeface="Raleway Bold"/>
                  <a:ea typeface="Raleway Bold"/>
                  <a:cs typeface="Raleway Bold"/>
                  <a:sym typeface="Raleway Bold"/>
                </a:rPr>
                <a:t> per Scout</a:t>
              </a:r>
            </a:p>
            <a:p>
              <a:pPr algn="l" marL="534324" indent="-267162" lvl="1">
                <a:lnSpc>
                  <a:spcPts val="3489"/>
                </a:lnSpc>
                <a:buFont typeface="Arial"/>
                <a:buChar char="•"/>
              </a:pPr>
              <a:r>
                <a:rPr lang="en-US" b="true" sz="2474">
                  <a:solidFill>
                    <a:srgbClr val="000000"/>
                  </a:solidFill>
                  <a:latin typeface="Raleway Bold"/>
                  <a:ea typeface="Raleway Bold"/>
                  <a:cs typeface="Raleway Bold"/>
                  <a:sym typeface="Raleway Bold"/>
                </a:rPr>
                <a:t>Must be at least 12 by 8/31/26</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WATER SPORTS OUTPOST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7416927"/>
            <a:chOff x="0" y="0"/>
            <a:chExt cx="20990384" cy="9889236"/>
          </a:xfrm>
        </p:grpSpPr>
        <p:grpSp>
          <p:nvGrpSpPr>
            <p:cNvPr name="Group 17" id="17"/>
            <p:cNvGrpSpPr/>
            <p:nvPr/>
          </p:nvGrpSpPr>
          <p:grpSpPr>
            <a:xfrm rot="0">
              <a:off x="7101746" y="5081035"/>
              <a:ext cx="6785691" cy="4808201"/>
              <a:chOff x="0" y="0"/>
              <a:chExt cx="486578" cy="344779"/>
            </a:xfrm>
          </p:grpSpPr>
          <p:sp>
            <p:nvSpPr>
              <p:cNvPr name="Freeform 18" id="18"/>
              <p:cNvSpPr/>
              <p:nvPr/>
            </p:nvSpPr>
            <p:spPr>
              <a:xfrm flipH="false" flipV="false" rot="0">
                <a:off x="0" y="0"/>
                <a:ext cx="486578" cy="344779"/>
              </a:xfrm>
              <a:custGeom>
                <a:avLst/>
                <a:gdLst/>
                <a:ahLst/>
                <a:cxnLst/>
                <a:rect r="r" b="b" t="t" l="l"/>
                <a:pathLst>
                  <a:path h="344779" w="486578">
                    <a:moveTo>
                      <a:pt x="0" y="0"/>
                    </a:moveTo>
                    <a:lnTo>
                      <a:pt x="486578" y="0"/>
                    </a:lnTo>
                    <a:lnTo>
                      <a:pt x="486578" y="344779"/>
                    </a:lnTo>
                    <a:lnTo>
                      <a:pt x="0" y="344779"/>
                    </a:lnTo>
                    <a:close/>
                  </a:path>
                </a:pathLst>
              </a:custGeom>
              <a:blipFill>
                <a:blip r:embed="rId5"/>
                <a:stretch>
                  <a:fillRect l="0" t="-137" r="0" b="-137"/>
                </a:stretch>
              </a:blipFill>
            </p:spPr>
          </p:sp>
        </p:grpSp>
        <p:grpSp>
          <p:nvGrpSpPr>
            <p:cNvPr name="Group 19" id="19"/>
            <p:cNvGrpSpPr/>
            <p:nvPr/>
          </p:nvGrpSpPr>
          <p:grpSpPr>
            <a:xfrm rot="0">
              <a:off x="14203493" y="5081035"/>
              <a:ext cx="6772939" cy="4808201"/>
              <a:chOff x="0" y="0"/>
              <a:chExt cx="485664" cy="344779"/>
            </a:xfrm>
          </p:grpSpPr>
          <p:sp>
            <p:nvSpPr>
              <p:cNvPr name="Freeform 20" id="20"/>
              <p:cNvSpPr/>
              <p:nvPr/>
            </p:nvSpPr>
            <p:spPr>
              <a:xfrm flipH="false" flipV="false" rot="0">
                <a:off x="0" y="0"/>
                <a:ext cx="485664" cy="344779"/>
              </a:xfrm>
              <a:custGeom>
                <a:avLst/>
                <a:gdLst/>
                <a:ahLst/>
                <a:cxnLst/>
                <a:rect r="r" b="b" t="t" l="l"/>
                <a:pathLst>
                  <a:path h="344779" w="485664">
                    <a:moveTo>
                      <a:pt x="0" y="0"/>
                    </a:moveTo>
                    <a:lnTo>
                      <a:pt x="485664" y="0"/>
                    </a:lnTo>
                    <a:lnTo>
                      <a:pt x="485664" y="344779"/>
                    </a:lnTo>
                    <a:lnTo>
                      <a:pt x="0" y="344779"/>
                    </a:lnTo>
                    <a:close/>
                  </a:path>
                </a:pathLst>
              </a:custGeom>
              <a:blipFill>
                <a:blip r:embed="rId6"/>
                <a:stretch>
                  <a:fillRect l="-2586" t="0" r="-2586" b="0"/>
                </a:stretch>
              </a:blipFill>
            </p:spPr>
          </p:sp>
        </p:grpSp>
        <p:grpSp>
          <p:nvGrpSpPr>
            <p:cNvPr name="Group 21" id="21"/>
            <p:cNvGrpSpPr/>
            <p:nvPr/>
          </p:nvGrpSpPr>
          <p:grpSpPr>
            <a:xfrm rot="0">
              <a:off x="7101746" y="0"/>
              <a:ext cx="6798443" cy="4808201"/>
              <a:chOff x="0" y="0"/>
              <a:chExt cx="487493" cy="344779"/>
            </a:xfrm>
          </p:grpSpPr>
          <p:sp>
            <p:nvSpPr>
              <p:cNvPr name="Freeform 22" id="22"/>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0" t="-231" r="0" b="-231"/>
                </a:stretch>
              </a:blipFill>
            </p:spPr>
          </p:sp>
        </p:grpSp>
        <p:grpSp>
          <p:nvGrpSpPr>
            <p:cNvPr name="Group 23" id="23"/>
            <p:cNvGrpSpPr/>
            <p:nvPr/>
          </p:nvGrpSpPr>
          <p:grpSpPr>
            <a:xfrm rot="0">
              <a:off x="14242744" y="0"/>
              <a:ext cx="6747640" cy="4808201"/>
              <a:chOff x="0" y="0"/>
              <a:chExt cx="483850" cy="344779"/>
            </a:xfrm>
          </p:grpSpPr>
          <p:sp>
            <p:nvSpPr>
              <p:cNvPr name="Freeform 24" id="24"/>
              <p:cNvSpPr/>
              <p:nvPr/>
            </p:nvSpPr>
            <p:spPr>
              <a:xfrm flipH="false" flipV="false" rot="0">
                <a:off x="0" y="0"/>
                <a:ext cx="483850" cy="344779"/>
              </a:xfrm>
              <a:custGeom>
                <a:avLst/>
                <a:gdLst/>
                <a:ahLst/>
                <a:cxnLst/>
                <a:rect r="r" b="b" t="t" l="l"/>
                <a:pathLst>
                  <a:path h="344779" w="483850">
                    <a:moveTo>
                      <a:pt x="0" y="0"/>
                    </a:moveTo>
                    <a:lnTo>
                      <a:pt x="483850" y="0"/>
                    </a:lnTo>
                    <a:lnTo>
                      <a:pt x="483850" y="344779"/>
                    </a:lnTo>
                    <a:lnTo>
                      <a:pt x="0" y="344779"/>
                    </a:lnTo>
                    <a:close/>
                  </a:path>
                </a:pathLst>
              </a:custGeom>
              <a:blipFill>
                <a:blip r:embed="rId8"/>
                <a:stretch>
                  <a:fillRect l="-3663" t="0" r="-3663" b="0"/>
                </a:stretch>
              </a:blipFill>
            </p:spPr>
          </p:sp>
        </p:grpSp>
        <p:grpSp>
          <p:nvGrpSpPr>
            <p:cNvPr name="Group 25" id="25"/>
            <p:cNvGrpSpPr/>
            <p:nvPr/>
          </p:nvGrpSpPr>
          <p:grpSpPr>
            <a:xfrm rot="0">
              <a:off x="0" y="5081035"/>
              <a:ext cx="6798443" cy="4808201"/>
              <a:chOff x="0" y="0"/>
              <a:chExt cx="487493" cy="344779"/>
            </a:xfrm>
          </p:grpSpPr>
          <p:sp>
            <p:nvSpPr>
              <p:cNvPr name="Freeform 26" id="26"/>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0" t="-231" r="0" b="-231"/>
                </a:stretch>
              </a:blipFill>
            </p:spPr>
          </p:sp>
        </p:grpSp>
        <p:sp>
          <p:nvSpPr>
            <p:cNvPr name="TextBox 27" id="27"/>
            <p:cNvSpPr txBox="true"/>
            <p:nvPr/>
          </p:nvSpPr>
          <p:spPr>
            <a:xfrm rot="0">
              <a:off x="0" y="-57150"/>
              <a:ext cx="6738674" cy="4830124"/>
            </a:xfrm>
            <a:prstGeom prst="rect">
              <a:avLst/>
            </a:prstGeom>
          </p:spPr>
          <p:txBody>
            <a:bodyPr anchor="t" rtlCol="false" tIns="0" lIns="0" bIns="0" rIns="0">
              <a:spAutoFit/>
            </a:bodyPr>
            <a:lstStyle/>
            <a:p>
              <a:pPr algn="l">
                <a:lnSpc>
                  <a:spcPts val="3489"/>
                </a:lnSpc>
              </a:pPr>
              <a:r>
                <a:rPr lang="en-US" sz="2474">
                  <a:solidFill>
                    <a:srgbClr val="000000"/>
                  </a:solidFill>
                  <a:latin typeface="Raleway"/>
                  <a:ea typeface="Raleway"/>
                  <a:cs typeface="Raleway"/>
                  <a:sym typeface="Raleway"/>
                </a:rPr>
                <a:t>Scouts will spend mornings all week jet skiing, water skiing, kayaking, and motorboating on Many Point Lake. Scouts </a:t>
              </a:r>
              <a:r>
                <a:rPr lang="en-US" sz="2474">
                  <a:solidFill>
                    <a:srgbClr val="000000"/>
                  </a:solidFill>
                  <a:latin typeface="Raleway"/>
                  <a:ea typeface="Raleway"/>
                  <a:cs typeface="Raleway"/>
                  <a:sym typeface="Raleway"/>
                </a:rPr>
                <a:t>will go through safety training and earn Motorboating meri</a:t>
              </a:r>
              <a:r>
                <a:rPr lang="en-US" sz="2474">
                  <a:solidFill>
                    <a:srgbClr val="000000"/>
                  </a:solidFill>
                  <a:latin typeface="Raleway"/>
                  <a:ea typeface="Raleway"/>
                  <a:cs typeface="Raleway"/>
                  <a:sym typeface="Raleway"/>
                </a:rPr>
                <a:t>t</a:t>
              </a:r>
              <a:r>
                <a:rPr lang="en-US" sz="2474">
                  <a:solidFill>
                    <a:srgbClr val="000000"/>
                  </a:solidFill>
                  <a:latin typeface="Raleway"/>
                  <a:ea typeface="Raleway"/>
                  <a:cs typeface="Raleway"/>
                  <a:sym typeface="Raleway"/>
                </a:rPr>
                <a:t> badge. </a:t>
              </a:r>
            </a:p>
            <a:p>
              <a:pPr algn="l">
                <a:lnSpc>
                  <a:spcPts val="1506"/>
                </a:lnSpc>
              </a:pPr>
              <a:r>
                <a:rPr lang="en-US" sz="1076">
                  <a:solidFill>
                    <a:srgbClr val="000000"/>
                  </a:solidFill>
                  <a:latin typeface="Raleway"/>
                  <a:ea typeface="Raleway"/>
                  <a:cs typeface="Raleway"/>
                  <a:sym typeface="Raleway"/>
                </a:rPr>
                <a:t> </a:t>
              </a:r>
              <a:r>
                <a:rPr lang="en-US" sz="1076">
                  <a:solidFill>
                    <a:srgbClr val="000000"/>
                  </a:solidFill>
                  <a:latin typeface="Raleway"/>
                  <a:ea typeface="Raleway"/>
                  <a:cs typeface="Raleway"/>
                  <a:sym typeface="Raleway"/>
                </a:rPr>
                <a: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$60 per Scout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Must be at least 14 years old</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089938" y="-313992"/>
            <a:ext cx="11906208" cy="2025778"/>
            <a:chOff x="0" y="0"/>
            <a:chExt cx="15874944" cy="2701038"/>
          </a:xfrm>
        </p:grpSpPr>
        <p:sp>
          <p:nvSpPr>
            <p:cNvPr name="Freeform 8" id="8"/>
            <p:cNvSpPr/>
            <p:nvPr/>
          </p:nvSpPr>
          <p:spPr>
            <a:xfrm flipH="false" flipV="false" rot="0">
              <a:off x="0" y="0"/>
              <a:ext cx="15874944" cy="2701038"/>
            </a:xfrm>
            <a:custGeom>
              <a:avLst/>
              <a:gdLst/>
              <a:ahLst/>
              <a:cxnLst/>
              <a:rect r="r" b="b" t="t" l="l"/>
              <a:pathLst>
                <a:path h="2701038" w="15874944">
                  <a:moveTo>
                    <a:pt x="0" y="0"/>
                  </a:moveTo>
                  <a:lnTo>
                    <a:pt x="15874944" y="0"/>
                  </a:lnTo>
                  <a:lnTo>
                    <a:pt x="15874944" y="2701038"/>
                  </a:lnTo>
                  <a:lnTo>
                    <a:pt x="0" y="2701038"/>
                  </a:lnTo>
                  <a:close/>
                </a:path>
              </a:pathLst>
            </a:custGeom>
            <a:blipFill>
              <a:blip r:embed="rId3">
                <a:alphaModFix amt="0"/>
              </a:blip>
              <a:stretch>
                <a:fillRect l="0" t="-359587" r="0" b="-300414"/>
              </a:stretch>
            </a:blipFill>
          </p:spPr>
        </p:sp>
        <p:sp>
          <p:nvSpPr>
            <p:cNvPr name="TextBox 9" id="9"/>
            <p:cNvSpPr txBox="true"/>
            <p:nvPr/>
          </p:nvSpPr>
          <p:spPr>
            <a:xfrm>
              <a:off x="0" y="85725"/>
              <a:ext cx="15874944" cy="2615313"/>
            </a:xfrm>
            <a:prstGeom prst="rect">
              <a:avLst/>
            </a:prstGeom>
          </p:spPr>
          <p:txBody>
            <a:bodyPr anchor="ctr" rtlCol="false" tIns="0" lIns="0" bIns="0" rIns="0"/>
            <a:lstStyle/>
            <a:p>
              <a:pPr algn="r">
                <a:lnSpc>
                  <a:spcPts val="5610"/>
                </a:lnSpc>
              </a:pPr>
              <a:r>
                <a:rPr lang="en-US" b="true" sz="5500">
                  <a:solidFill>
                    <a:srgbClr val="F2F2F2"/>
                  </a:solidFill>
                  <a:latin typeface="Oswald Bold"/>
                  <a:ea typeface="Oswald Bold"/>
                  <a:cs typeface="Oswald Bold"/>
                  <a:sym typeface="Oswald Bold"/>
                </a:rPr>
                <a:t>OLDER SCOUT PROGRAMS - WATER SPORTS OUTPOST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6598916" y="5397336"/>
            <a:ext cx="5089268" cy="3606151"/>
            <a:chOff x="0" y="0"/>
            <a:chExt cx="486578" cy="344779"/>
          </a:xfrm>
        </p:grpSpPr>
        <p:sp>
          <p:nvSpPr>
            <p:cNvPr name="Freeform 17" id="17"/>
            <p:cNvSpPr/>
            <p:nvPr/>
          </p:nvSpPr>
          <p:spPr>
            <a:xfrm flipH="false" flipV="false" rot="0">
              <a:off x="0" y="0"/>
              <a:ext cx="486578" cy="344779"/>
            </a:xfrm>
            <a:custGeom>
              <a:avLst/>
              <a:gdLst/>
              <a:ahLst/>
              <a:cxnLst/>
              <a:rect r="r" b="b" t="t" l="l"/>
              <a:pathLst>
                <a:path h="344779" w="486578">
                  <a:moveTo>
                    <a:pt x="0" y="0"/>
                  </a:moveTo>
                  <a:lnTo>
                    <a:pt x="486578" y="0"/>
                  </a:lnTo>
                  <a:lnTo>
                    <a:pt x="486578" y="344779"/>
                  </a:lnTo>
                  <a:lnTo>
                    <a:pt x="0" y="344779"/>
                  </a:lnTo>
                  <a:close/>
                </a:path>
              </a:pathLst>
            </a:custGeom>
            <a:blipFill>
              <a:blip r:embed="rId5"/>
              <a:stretch>
                <a:fillRect l="0" t="-137" r="0" b="-137"/>
              </a:stretch>
            </a:blipFill>
          </p:spPr>
        </p:sp>
      </p:grpSp>
      <p:grpSp>
        <p:nvGrpSpPr>
          <p:cNvPr name="Group 18" id="18"/>
          <p:cNvGrpSpPr/>
          <p:nvPr/>
        </p:nvGrpSpPr>
        <p:grpSpPr>
          <a:xfrm rot="0">
            <a:off x="11925226" y="5397336"/>
            <a:ext cx="5079704" cy="3606151"/>
            <a:chOff x="0" y="0"/>
            <a:chExt cx="485664" cy="344779"/>
          </a:xfrm>
        </p:grpSpPr>
        <p:sp>
          <p:nvSpPr>
            <p:cNvPr name="Freeform 19" id="19"/>
            <p:cNvSpPr/>
            <p:nvPr/>
          </p:nvSpPr>
          <p:spPr>
            <a:xfrm flipH="false" flipV="false" rot="0">
              <a:off x="0" y="0"/>
              <a:ext cx="485664" cy="344779"/>
            </a:xfrm>
            <a:custGeom>
              <a:avLst/>
              <a:gdLst/>
              <a:ahLst/>
              <a:cxnLst/>
              <a:rect r="r" b="b" t="t" l="l"/>
              <a:pathLst>
                <a:path h="344779" w="485664">
                  <a:moveTo>
                    <a:pt x="0" y="0"/>
                  </a:moveTo>
                  <a:lnTo>
                    <a:pt x="485664" y="0"/>
                  </a:lnTo>
                  <a:lnTo>
                    <a:pt x="485664" y="344779"/>
                  </a:lnTo>
                  <a:lnTo>
                    <a:pt x="0" y="344779"/>
                  </a:lnTo>
                  <a:close/>
                </a:path>
              </a:pathLst>
            </a:custGeom>
            <a:blipFill>
              <a:blip r:embed="rId6"/>
              <a:stretch>
                <a:fillRect l="-2586" t="0" r="-2586" b="0"/>
              </a:stretch>
            </a:blipFill>
          </p:spPr>
        </p:sp>
      </p:grpSp>
      <p:grpSp>
        <p:nvGrpSpPr>
          <p:cNvPr name="Group 20" id="20"/>
          <p:cNvGrpSpPr/>
          <p:nvPr/>
        </p:nvGrpSpPr>
        <p:grpSpPr>
          <a:xfrm rot="0">
            <a:off x="6598916" y="1586559"/>
            <a:ext cx="5098833" cy="3606151"/>
            <a:chOff x="0" y="0"/>
            <a:chExt cx="487493" cy="344779"/>
          </a:xfrm>
        </p:grpSpPr>
        <p:sp>
          <p:nvSpPr>
            <p:cNvPr name="Freeform 21" id="21"/>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7"/>
              <a:stretch>
                <a:fillRect l="0" t="-231" r="0" b="-231"/>
              </a:stretch>
            </a:blipFill>
          </p:spPr>
        </p:sp>
      </p:grpSp>
      <p:grpSp>
        <p:nvGrpSpPr>
          <p:cNvPr name="Group 22" id="22"/>
          <p:cNvGrpSpPr/>
          <p:nvPr/>
        </p:nvGrpSpPr>
        <p:grpSpPr>
          <a:xfrm rot="0">
            <a:off x="11954664" y="1586559"/>
            <a:ext cx="5060730" cy="3606151"/>
            <a:chOff x="0" y="0"/>
            <a:chExt cx="483850" cy="344779"/>
          </a:xfrm>
        </p:grpSpPr>
        <p:sp>
          <p:nvSpPr>
            <p:cNvPr name="Freeform 23" id="23"/>
            <p:cNvSpPr/>
            <p:nvPr/>
          </p:nvSpPr>
          <p:spPr>
            <a:xfrm flipH="false" flipV="false" rot="0">
              <a:off x="0" y="0"/>
              <a:ext cx="483850" cy="344779"/>
            </a:xfrm>
            <a:custGeom>
              <a:avLst/>
              <a:gdLst/>
              <a:ahLst/>
              <a:cxnLst/>
              <a:rect r="r" b="b" t="t" l="l"/>
              <a:pathLst>
                <a:path h="344779" w="483850">
                  <a:moveTo>
                    <a:pt x="0" y="0"/>
                  </a:moveTo>
                  <a:lnTo>
                    <a:pt x="483850" y="0"/>
                  </a:lnTo>
                  <a:lnTo>
                    <a:pt x="483850" y="344779"/>
                  </a:lnTo>
                  <a:lnTo>
                    <a:pt x="0" y="344779"/>
                  </a:lnTo>
                  <a:close/>
                </a:path>
              </a:pathLst>
            </a:custGeom>
            <a:blipFill>
              <a:blip r:embed="rId8"/>
              <a:stretch>
                <a:fillRect l="-3663" t="0" r="-3663" b="0"/>
              </a:stretch>
            </a:blipFill>
          </p:spPr>
        </p:sp>
      </p:grpSp>
      <p:grpSp>
        <p:nvGrpSpPr>
          <p:cNvPr name="Group 24" id="24"/>
          <p:cNvGrpSpPr/>
          <p:nvPr/>
        </p:nvGrpSpPr>
        <p:grpSpPr>
          <a:xfrm rot="0">
            <a:off x="1272606" y="5397336"/>
            <a:ext cx="5098833" cy="3606151"/>
            <a:chOff x="0" y="0"/>
            <a:chExt cx="487493" cy="344779"/>
          </a:xfrm>
        </p:grpSpPr>
        <p:sp>
          <p:nvSpPr>
            <p:cNvPr name="Freeform 25" id="25"/>
            <p:cNvSpPr/>
            <p:nvPr/>
          </p:nvSpPr>
          <p:spPr>
            <a:xfrm flipH="false" flipV="false" rot="0">
              <a:off x="0" y="0"/>
              <a:ext cx="487492" cy="344779"/>
            </a:xfrm>
            <a:custGeom>
              <a:avLst/>
              <a:gdLst/>
              <a:ahLst/>
              <a:cxnLst/>
              <a:rect r="r" b="b" t="t" l="l"/>
              <a:pathLst>
                <a:path h="344779" w="487492">
                  <a:moveTo>
                    <a:pt x="0" y="0"/>
                  </a:moveTo>
                  <a:lnTo>
                    <a:pt x="487492" y="0"/>
                  </a:lnTo>
                  <a:lnTo>
                    <a:pt x="487492" y="344779"/>
                  </a:lnTo>
                  <a:lnTo>
                    <a:pt x="0" y="344779"/>
                  </a:lnTo>
                  <a:close/>
                </a:path>
              </a:pathLst>
            </a:custGeom>
            <a:blipFill>
              <a:blip r:embed="rId9"/>
              <a:stretch>
                <a:fillRect l="0" t="-231" r="0" b="-231"/>
              </a:stretch>
            </a:blipFill>
          </p:spPr>
        </p:sp>
      </p:grpSp>
      <p:sp>
        <p:nvSpPr>
          <p:cNvPr name="TextBox 26" id="26"/>
          <p:cNvSpPr txBox="true"/>
          <p:nvPr/>
        </p:nvSpPr>
        <p:spPr>
          <a:xfrm rot="0">
            <a:off x="1272606" y="1529409"/>
            <a:ext cx="5054005" cy="3636880"/>
          </a:xfrm>
          <a:prstGeom prst="rect">
            <a:avLst/>
          </a:prstGeom>
        </p:spPr>
        <p:txBody>
          <a:bodyPr anchor="t" rtlCol="false" tIns="0" lIns="0" bIns="0" rIns="0">
            <a:spAutoFit/>
          </a:bodyPr>
          <a:lstStyle/>
          <a:p>
            <a:pPr algn="l">
              <a:lnSpc>
                <a:spcPts val="3489"/>
              </a:lnSpc>
            </a:pPr>
            <a:r>
              <a:rPr lang="en-US" sz="2474">
                <a:solidFill>
                  <a:srgbClr val="000000"/>
                </a:solidFill>
                <a:latin typeface="Raleway"/>
                <a:ea typeface="Raleway"/>
                <a:cs typeface="Raleway"/>
                <a:sym typeface="Raleway"/>
              </a:rPr>
              <a:t>Scouts will spend mornings all week jet skiing, water skiing, kayaking, and motorboating on Many Point Lake. Scouts </a:t>
            </a:r>
            <a:r>
              <a:rPr lang="en-US" sz="2474">
                <a:solidFill>
                  <a:srgbClr val="000000"/>
                </a:solidFill>
                <a:latin typeface="Raleway"/>
                <a:ea typeface="Raleway"/>
                <a:cs typeface="Raleway"/>
                <a:sym typeface="Raleway"/>
              </a:rPr>
              <a:t>will go through safety training and earn Motorboating meri</a:t>
            </a:r>
            <a:r>
              <a:rPr lang="en-US" sz="2474">
                <a:solidFill>
                  <a:srgbClr val="000000"/>
                </a:solidFill>
                <a:latin typeface="Raleway"/>
                <a:ea typeface="Raleway"/>
                <a:cs typeface="Raleway"/>
                <a:sym typeface="Raleway"/>
              </a:rPr>
              <a:t>t</a:t>
            </a:r>
            <a:r>
              <a:rPr lang="en-US" sz="2474">
                <a:solidFill>
                  <a:srgbClr val="000000"/>
                </a:solidFill>
                <a:latin typeface="Raleway"/>
                <a:ea typeface="Raleway"/>
                <a:cs typeface="Raleway"/>
                <a:sym typeface="Raleway"/>
              </a:rPr>
              <a:t> badge. </a:t>
            </a:r>
          </a:p>
          <a:p>
            <a:pPr algn="l">
              <a:lnSpc>
                <a:spcPts val="1506"/>
              </a:lnSpc>
            </a:pPr>
            <a:r>
              <a:rPr lang="en-US" sz="1076">
                <a:solidFill>
                  <a:srgbClr val="000000"/>
                </a:solidFill>
                <a:latin typeface="Raleway"/>
                <a:ea typeface="Raleway"/>
                <a:cs typeface="Raleway"/>
                <a:sym typeface="Raleway"/>
              </a:rPr>
              <a:t> </a:t>
            </a:r>
            <a:r>
              <a:rPr lang="en-US" sz="1076">
                <a:solidFill>
                  <a:srgbClr val="000000"/>
                </a:solidFill>
                <a:latin typeface="Raleway"/>
                <a:ea typeface="Raleway"/>
                <a:cs typeface="Raleway"/>
                <a:sym typeface="Raleway"/>
              </a:rPr>
              <a: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$60 per Scout </a:t>
            </a:r>
          </a:p>
          <a:p>
            <a:pPr algn="l" marL="534326" indent="-267163" lvl="1">
              <a:lnSpc>
                <a:spcPts val="3464"/>
              </a:lnSpc>
              <a:buFont typeface="Arial"/>
              <a:buChar char="•"/>
            </a:pPr>
            <a:r>
              <a:rPr lang="en-US" b="true" sz="2474">
                <a:solidFill>
                  <a:srgbClr val="000000"/>
                </a:solidFill>
                <a:latin typeface="Raleway Bold"/>
                <a:ea typeface="Raleway Bold"/>
                <a:cs typeface="Raleway Bold"/>
                <a:sym typeface="Raleway Bold"/>
              </a:rPr>
              <a:t>Must be at least 14 years old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CUSTOM T-SHIRTS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Freeform 16" id="16"/>
          <p:cNvSpPr/>
          <p:nvPr/>
        </p:nvSpPr>
        <p:spPr>
          <a:xfrm flipH="false" flipV="false" rot="0">
            <a:off x="1357077" y="3168869"/>
            <a:ext cx="4535723" cy="6350239"/>
          </a:xfrm>
          <a:custGeom>
            <a:avLst/>
            <a:gdLst/>
            <a:ahLst/>
            <a:cxnLst/>
            <a:rect r="r" b="b" t="t" l="l"/>
            <a:pathLst>
              <a:path h="6350239" w="4535723">
                <a:moveTo>
                  <a:pt x="0" y="0"/>
                </a:moveTo>
                <a:lnTo>
                  <a:pt x="4535723" y="0"/>
                </a:lnTo>
                <a:lnTo>
                  <a:pt x="4535723" y="6350239"/>
                </a:lnTo>
                <a:lnTo>
                  <a:pt x="0" y="6350239"/>
                </a:lnTo>
                <a:lnTo>
                  <a:pt x="0" y="0"/>
                </a:lnTo>
                <a:close/>
              </a:path>
            </a:pathLst>
          </a:custGeom>
          <a:blipFill>
            <a:blip r:embed="rId5"/>
            <a:stretch>
              <a:fillRect l="0" t="0" r="-303155" b="0"/>
            </a:stretch>
          </a:blipFill>
        </p:spPr>
      </p:sp>
      <p:sp>
        <p:nvSpPr>
          <p:cNvPr name="Freeform 17" id="17"/>
          <p:cNvSpPr/>
          <p:nvPr/>
        </p:nvSpPr>
        <p:spPr>
          <a:xfrm flipH="false" flipV="false" rot="0">
            <a:off x="6824870" y="2049615"/>
            <a:ext cx="10372792" cy="4791100"/>
          </a:xfrm>
          <a:custGeom>
            <a:avLst/>
            <a:gdLst/>
            <a:ahLst/>
            <a:cxnLst/>
            <a:rect r="r" b="b" t="t" l="l"/>
            <a:pathLst>
              <a:path h="4791100" w="10372792">
                <a:moveTo>
                  <a:pt x="0" y="0"/>
                </a:moveTo>
                <a:lnTo>
                  <a:pt x="10372792" y="0"/>
                </a:lnTo>
                <a:lnTo>
                  <a:pt x="10372792" y="4791100"/>
                </a:lnTo>
                <a:lnTo>
                  <a:pt x="0" y="4791100"/>
                </a:lnTo>
                <a:lnTo>
                  <a:pt x="0" y="0"/>
                </a:lnTo>
                <a:close/>
              </a:path>
            </a:pathLst>
          </a:custGeom>
          <a:blipFill>
            <a:blip r:embed="rId5"/>
            <a:stretch>
              <a:fillRect l="-33005" t="0" r="0" b="0"/>
            </a:stretch>
          </a:blipFill>
        </p:spPr>
      </p:sp>
      <p:sp>
        <p:nvSpPr>
          <p:cNvPr name="TextBox 18" id="18"/>
          <p:cNvSpPr txBox="true"/>
          <p:nvPr/>
        </p:nvSpPr>
        <p:spPr>
          <a:xfrm rot="0">
            <a:off x="7013696" y="7198995"/>
            <a:ext cx="12286536" cy="2644140"/>
          </a:xfrm>
          <a:prstGeom prst="rect">
            <a:avLst/>
          </a:prstGeom>
        </p:spPr>
        <p:txBody>
          <a:bodyPr anchor="t" rtlCol="false" tIns="0" lIns="0" bIns="0" rIns="0">
            <a:spAutoFit/>
          </a:bodyPr>
          <a:lstStyle/>
          <a:p>
            <a:pPr algn="l">
              <a:lnSpc>
                <a:spcPts val="6854"/>
              </a:lnSpc>
            </a:pPr>
            <a:r>
              <a:rPr lang="en-US" sz="4800">
                <a:solidFill>
                  <a:srgbClr val="024C86"/>
                </a:solidFill>
                <a:latin typeface="Oswald"/>
                <a:ea typeface="Oswald"/>
                <a:cs typeface="Oswald"/>
                <a:sym typeface="Oswald"/>
              </a:rPr>
              <a:t>Ordering Deadlines</a:t>
            </a:r>
          </a:p>
          <a:p>
            <a:pPr algn="l">
              <a:lnSpc>
                <a:spcPts val="5140"/>
              </a:lnSpc>
            </a:pPr>
            <a:r>
              <a:rPr lang="en-US" sz="3600">
                <a:solidFill>
                  <a:srgbClr val="000000"/>
                </a:solidFill>
                <a:latin typeface="Raleway"/>
                <a:ea typeface="Raleway"/>
                <a:cs typeface="Raleway"/>
                <a:sym typeface="Raleway"/>
              </a:rPr>
              <a:t>· Order by May 10th to get your shirts by June 11th </a:t>
            </a:r>
          </a:p>
          <a:p>
            <a:pPr algn="l">
              <a:lnSpc>
                <a:spcPts val="5140"/>
              </a:lnSpc>
            </a:pPr>
            <a:r>
              <a:rPr lang="en-US" sz="3600">
                <a:solidFill>
                  <a:srgbClr val="000000"/>
                </a:solidFill>
                <a:latin typeface="Raleway"/>
                <a:ea typeface="Raleway"/>
                <a:cs typeface="Raleway"/>
                <a:sym typeface="Raleway"/>
              </a:rPr>
              <a:t>· Order by June 7th to get your shirts by July 9th</a:t>
            </a:r>
          </a:p>
          <a:p>
            <a:pPr algn="l">
              <a:lnSpc>
                <a:spcPts val="3855"/>
              </a:lnSpc>
            </a:pPr>
            <a:r>
              <a:rPr lang="en-US" sz="2700">
                <a:solidFill>
                  <a:srgbClr val="000000"/>
                </a:solidFill>
                <a:latin typeface="Calibri (MS)"/>
                <a:ea typeface="Calibri (MS)"/>
                <a:cs typeface="Calibri (MS)"/>
                <a:sym typeface="Calibri (MS)"/>
              </a:rPr>
              <a:t>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FOOD SERVICE</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Freeform 16" id="16"/>
          <p:cNvSpPr/>
          <p:nvPr/>
        </p:nvSpPr>
        <p:spPr>
          <a:xfrm flipH="false" flipV="false" rot="0">
            <a:off x="1272606" y="3173753"/>
            <a:ext cx="6804863" cy="4536575"/>
          </a:xfrm>
          <a:custGeom>
            <a:avLst/>
            <a:gdLst/>
            <a:ahLst/>
            <a:cxnLst/>
            <a:rect r="r" b="b" t="t" l="l"/>
            <a:pathLst>
              <a:path h="4536575" w="6804863">
                <a:moveTo>
                  <a:pt x="0" y="0"/>
                </a:moveTo>
                <a:lnTo>
                  <a:pt x="6804863" y="0"/>
                </a:lnTo>
                <a:lnTo>
                  <a:pt x="6804863" y="4536575"/>
                </a:lnTo>
                <a:lnTo>
                  <a:pt x="0" y="4536575"/>
                </a:lnTo>
                <a:lnTo>
                  <a:pt x="0" y="0"/>
                </a:lnTo>
                <a:close/>
              </a:path>
            </a:pathLst>
          </a:custGeom>
          <a:blipFill>
            <a:blip r:embed="rId5"/>
            <a:stretch>
              <a:fillRect l="0" t="0" r="0" b="0"/>
            </a:stretch>
          </a:blipFill>
        </p:spPr>
      </p:sp>
      <p:sp>
        <p:nvSpPr>
          <p:cNvPr name="Freeform 17" id="17"/>
          <p:cNvSpPr/>
          <p:nvPr/>
        </p:nvSpPr>
        <p:spPr>
          <a:xfrm flipH="false" flipV="false" rot="0">
            <a:off x="10982739" y="1586559"/>
            <a:ext cx="5140642" cy="7710963"/>
          </a:xfrm>
          <a:custGeom>
            <a:avLst/>
            <a:gdLst/>
            <a:ahLst/>
            <a:cxnLst/>
            <a:rect r="r" b="b" t="t" l="l"/>
            <a:pathLst>
              <a:path h="7710963" w="5140642">
                <a:moveTo>
                  <a:pt x="0" y="0"/>
                </a:moveTo>
                <a:lnTo>
                  <a:pt x="5140642" y="0"/>
                </a:lnTo>
                <a:lnTo>
                  <a:pt x="5140642" y="7710963"/>
                </a:lnTo>
                <a:lnTo>
                  <a:pt x="0" y="7710963"/>
                </a:lnTo>
                <a:lnTo>
                  <a:pt x="0" y="0"/>
                </a:lnTo>
                <a:close/>
              </a:path>
            </a:pathLst>
          </a:custGeom>
          <a:blipFill>
            <a:blip r:embed="rId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6429375" y="328612"/>
            <a:ext cx="11487150" cy="942975"/>
            <a:chOff x="0" y="0"/>
            <a:chExt cx="15316200" cy="1257300"/>
          </a:xfrm>
        </p:grpSpPr>
        <p:sp>
          <p:nvSpPr>
            <p:cNvPr name="Freeform 8" id="8"/>
            <p:cNvSpPr/>
            <p:nvPr/>
          </p:nvSpPr>
          <p:spPr>
            <a:xfrm flipH="false" flipV="false" rot="0">
              <a:off x="0" y="0"/>
              <a:ext cx="15316200" cy="1257300"/>
            </a:xfrm>
            <a:custGeom>
              <a:avLst/>
              <a:gdLst/>
              <a:ahLst/>
              <a:cxnLst/>
              <a:rect r="r" b="b" t="t" l="l"/>
              <a:pathLst>
                <a:path h="1257300" w="15316200">
                  <a:moveTo>
                    <a:pt x="0" y="0"/>
                  </a:moveTo>
                  <a:lnTo>
                    <a:pt x="15316200" y="0"/>
                  </a:lnTo>
                  <a:lnTo>
                    <a:pt x="15316200" y="1257300"/>
                  </a:lnTo>
                  <a:lnTo>
                    <a:pt x="0" y="1257300"/>
                  </a:lnTo>
                  <a:close/>
                </a:path>
              </a:pathLst>
            </a:custGeom>
            <a:blipFill>
              <a:blip r:embed="rId3">
                <a:alphaModFix amt="0"/>
              </a:blip>
              <a:stretch>
                <a:fillRect l="0" t="-737617" r="0" b="-737617"/>
              </a:stretch>
            </a:blipFill>
          </p:spPr>
        </p:sp>
        <p:sp>
          <p:nvSpPr>
            <p:cNvPr name="TextBox 9" id="9"/>
            <p:cNvSpPr txBox="true"/>
            <p:nvPr/>
          </p:nvSpPr>
          <p:spPr>
            <a:xfrm>
              <a:off x="0" y="104775"/>
              <a:ext cx="15316200" cy="1152525"/>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A BALANCED PROGRAM</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aphicFrame>
        <p:nvGraphicFramePr>
          <p:cNvPr name="Table 16" id="16"/>
          <p:cNvGraphicFramePr>
            <a:graphicFrameLocks noGrp="true"/>
          </p:cNvGraphicFramePr>
          <p:nvPr/>
        </p:nvGraphicFramePr>
        <p:xfrm>
          <a:off x="1624884" y="1587380"/>
          <a:ext cx="14147969" cy="8583521"/>
        </p:xfrm>
        <a:graphic>
          <a:graphicData uri="http://schemas.openxmlformats.org/drawingml/2006/table">
            <a:tbl>
              <a:tblPr/>
              <a:tblGrid>
                <a:gridCol w="1918425"/>
                <a:gridCol w="1855925"/>
                <a:gridCol w="1855925"/>
                <a:gridCol w="1855925"/>
                <a:gridCol w="1855925"/>
                <a:gridCol w="1855925"/>
                <a:gridCol w="1855925"/>
                <a:gridCol w="1093995"/>
              </a:tblGrid>
              <a:tr h="423580">
                <a:tc>
                  <a:txBody>
                    <a:bodyPr anchor="t" rtlCol="false"/>
                    <a:lstStyle/>
                    <a:p>
                      <a:pPr algn="l">
                        <a:lnSpc>
                          <a:spcPts val="999"/>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SUN</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MON</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TUE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WED</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THURS</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FRI</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SAT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626899">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6:45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rowSpan="8">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Polar Bear Swim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06637">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7:30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gridSpan="6">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Breakfast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r>
              <a:tr h="406637">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8:15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Assembly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Assembly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Assembly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Assembly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Assembly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rowSpan="3">
                  <a:txBody>
                    <a:bodyPr anchor="t" rtlCol="false"/>
                    <a:lstStyle/>
                    <a:p>
                      <a:pPr algn="ctr">
                        <a:lnSpc>
                          <a:spcPts val="1500"/>
                        </a:lnSpc>
                        <a:defRPr/>
                      </a:pPr>
                      <a:r>
                        <a:rPr lang="en-US" sz="1500" spc="-22">
                          <a:solidFill>
                            <a:srgbClr val="000000"/>
                          </a:solidFill>
                          <a:latin typeface="Raleway"/>
                          <a:ea typeface="Raleway"/>
                          <a:cs typeface="Raleway"/>
                          <a:sym typeface="Raleway"/>
                        </a:rPr>
                        <a:t>Check Out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06637">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8:30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1</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1</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1</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1</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1</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Out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06637">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9:30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2</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2</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2</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2</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2</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Out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10:30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3</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3</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3</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3</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3</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rowSpan="11">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11:30 AM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4</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4</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4</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4</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MB Session 4</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12:30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to Many Point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rowSpan="2" gridSpan="5">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rowSpan="2"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rowSpan="2"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rowSpan="2"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rowSpan="2"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1:00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rowSpan="5">
                  <a:txBody>
                    <a:bodyPr anchor="t" rtlCol="false"/>
                    <a:lstStyle/>
                    <a:p>
                      <a:pPr algn="ctr">
                        <a:lnSpc>
                          <a:spcPts val="1500"/>
                        </a:lnSpc>
                        <a:defRPr/>
                      </a:pPr>
                      <a:r>
                        <a:rPr lang="en-US" sz="1500" spc="-22">
                          <a:solidFill>
                            <a:srgbClr val="000000"/>
                          </a:solidFill>
                          <a:latin typeface="Raleway"/>
                          <a:ea typeface="Raleway"/>
                          <a:cs typeface="Raleway"/>
                          <a:sym typeface="Raleway"/>
                        </a:rPr>
                        <a:t>Check in, Swim Qualifications, Campsite Setup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gridSpan="5">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Lunch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2:00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in, Swim Qualifications, Campsite Setup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3:00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in, Swim Qualifications, Campsite Setup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14939">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4:00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in, Swim Qualifications, Campsite Setup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Iron Scout</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Unit Activity</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626899">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5:00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Check in, Swim Qualifications, Campsite Setup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Campsite Troop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Campsite Troop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Campsite Troop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Campsite Troop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Campsite Troop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481951">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6:00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gridSpan="6">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hMerge="true">
                  <a:txBody>
                    <a:bodyPr anchor="t" rtlCol="false"/>
                    <a:lstStyle/>
                    <a:p>
                      <a:pPr algn="ctr">
                        <a:lnSpc>
                          <a:spcPts val="1500"/>
                        </a:lnSpc>
                        <a:defRPr/>
                      </a:pPr>
                      <a:r>
                        <a:rPr lang="en-US" b="true" sz="1500" spc="-22">
                          <a:solidFill>
                            <a:srgbClr val="000000"/>
                          </a:solidFill>
                          <a:latin typeface="Raleway Bold"/>
                          <a:ea typeface="Raleway Bold"/>
                          <a:cs typeface="Raleway Bold"/>
                          <a:sym typeface="Raleway Bold"/>
                        </a:rPr>
                        <a:t>Dinner</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solidFill>
                      <a:srgbClr val="D9D9D9"/>
                    </a:solidFill>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847160">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7:00 PM—9:00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Camp Tours, Free Time, SM Meeting</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Free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Free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Free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Free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Free Time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r h="643842">
                <a:tc>
                  <a:txBody>
                    <a:bodyPr anchor="t" rtlCol="false"/>
                    <a:lstStyle/>
                    <a:p>
                      <a:pPr algn="ctr">
                        <a:lnSpc>
                          <a:spcPts val="1499"/>
                        </a:lnSpc>
                        <a:defRPr/>
                      </a:pPr>
                      <a:r>
                        <a:rPr lang="en-US" b="true" sz="1499" spc="-22">
                          <a:solidFill>
                            <a:srgbClr val="000000"/>
                          </a:solidFill>
                          <a:latin typeface="Raleway Bold"/>
                          <a:ea typeface="Raleway Bold"/>
                          <a:cs typeface="Raleway Bold"/>
                          <a:sym typeface="Raleway Bold"/>
                        </a:rPr>
                        <a:t>9:00 PM</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Opening Campfire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l">
                        <a:lnSpc>
                          <a:spcPts val="1500"/>
                        </a:lnSpc>
                        <a:defRPr/>
                      </a:pP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a:txBody>
                    <a:bodyPr anchor="t" rtlCol="false"/>
                    <a:lstStyle/>
                    <a:p>
                      <a:pPr algn="ctr">
                        <a:lnSpc>
                          <a:spcPts val="1500"/>
                        </a:lnSpc>
                        <a:defRPr/>
                      </a:pPr>
                      <a:r>
                        <a:rPr lang="en-US" sz="1500" spc="-22">
                          <a:solidFill>
                            <a:srgbClr val="000000"/>
                          </a:solidFill>
                          <a:latin typeface="Raleway"/>
                          <a:ea typeface="Raleway"/>
                          <a:cs typeface="Raleway"/>
                          <a:sym typeface="Raleway"/>
                        </a:rPr>
                        <a:t>Closing Campfire</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c vMerge="true">
                  <a:txBody>
                    <a:bodyPr anchor="t" rtlCol="false"/>
                    <a:lstStyle/>
                    <a:p>
                      <a:pPr algn="ctr">
                        <a:lnSpc>
                          <a:spcPts val="1500"/>
                        </a:lnSpc>
                        <a:defRPr/>
                      </a:pPr>
                      <a:r>
                        <a:rPr lang="en-US" sz="1500" spc="-22">
                          <a:solidFill>
                            <a:srgbClr val="000000"/>
                          </a:solidFill>
                          <a:latin typeface="Raleway"/>
                          <a:ea typeface="Raleway"/>
                          <a:cs typeface="Raleway"/>
                          <a:sym typeface="Raleway"/>
                        </a:rPr>
                        <a:t>Travel Home </a:t>
                      </a:r>
                      <a:endParaRPr lang="en-US" sz="1100"/>
                    </a:p>
                  </a:txBody>
                  <a:tcPr marL="9525" marR="9525" marT="9525" marB="9525" anchor="ctr">
                    <a:lnL cmpd="sng" algn="ctr" cap="flat" w="28575">
                      <a:solidFill>
                        <a:srgbClr val="000000"/>
                      </a:solidFill>
                      <a:prstDash val="solid"/>
                      <a:round/>
                      <a:headEnd type="none" w="med" len="med"/>
                      <a:tailEnd type="none" w="med" len="med"/>
                    </a:lnL>
                    <a:lnR cmpd="sng" algn="ctr" cap="flat" w="28575">
                      <a:solidFill>
                        <a:srgbClr val="000000"/>
                      </a:solidFill>
                      <a:prstDash val="solid"/>
                      <a:round/>
                      <a:headEnd type="none" w="med" len="med"/>
                      <a:tailEnd type="none" w="med" len="med"/>
                    </a:lnR>
                    <a:lnT cmpd="sng" algn="ctr" cap="flat" w="28575">
                      <a:solidFill>
                        <a:srgbClr val="000000"/>
                      </a:solidFill>
                      <a:prstDash val="solid"/>
                      <a:round/>
                      <a:headEnd type="none" w="med" len="med"/>
                      <a:tailEnd type="none" w="med" len="med"/>
                    </a:lnT>
                    <a:lnB cmpd="sng" algn="ctr" cap="flat" w="28575">
                      <a:solidFill>
                        <a:srgbClr val="000000"/>
                      </a:solidFill>
                      <a:prstDash val="solid"/>
                      <a:round/>
                      <a:headEnd type="none" w="med" len="med"/>
                      <a:tailEnd type="none" w="med" len="med"/>
                    </a:lnB>
                  </a:tcPr>
                </a:tc>
              </a:tr>
            </a:tbl>
          </a:graphicData>
        </a:graphic>
      </p:graphicFrame>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FAMILY CAMP</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Freeform 16" id="16"/>
          <p:cNvSpPr/>
          <p:nvPr/>
        </p:nvSpPr>
        <p:spPr>
          <a:xfrm flipH="false" flipV="false" rot="0">
            <a:off x="0" y="1400175"/>
            <a:ext cx="18265445" cy="10731319"/>
          </a:xfrm>
          <a:custGeom>
            <a:avLst/>
            <a:gdLst/>
            <a:ahLst/>
            <a:cxnLst/>
            <a:rect r="r" b="b" t="t" l="l"/>
            <a:pathLst>
              <a:path h="10731319" w="18265445">
                <a:moveTo>
                  <a:pt x="0" y="0"/>
                </a:moveTo>
                <a:lnTo>
                  <a:pt x="18265445" y="0"/>
                </a:lnTo>
                <a:lnTo>
                  <a:pt x="18265445" y="10731319"/>
                </a:lnTo>
                <a:lnTo>
                  <a:pt x="0" y="10731319"/>
                </a:lnTo>
                <a:lnTo>
                  <a:pt x="0" y="0"/>
                </a:lnTo>
                <a:close/>
              </a:path>
            </a:pathLst>
          </a:custGeom>
          <a:blipFill>
            <a:blip r:embed="rId5"/>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FAMILY CAMP</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TextBox 16" id="16"/>
          <p:cNvSpPr txBox="true"/>
          <p:nvPr/>
        </p:nvSpPr>
        <p:spPr>
          <a:xfrm rot="0">
            <a:off x="1298455" y="1529409"/>
            <a:ext cx="4597098" cy="7207163"/>
          </a:xfrm>
          <a:prstGeom prst="rect">
            <a:avLst/>
          </a:prstGeom>
        </p:spPr>
        <p:txBody>
          <a:bodyPr anchor="t" rtlCol="false" tIns="0" lIns="0" bIns="0" rIns="0">
            <a:spAutoFit/>
          </a:bodyPr>
          <a:lstStyle/>
          <a:p>
            <a:pPr algn="l">
              <a:lnSpc>
                <a:spcPts val="4384"/>
              </a:lnSpc>
            </a:pPr>
            <a:r>
              <a:rPr lang="en-US" sz="3109">
                <a:solidFill>
                  <a:srgbClr val="024C86"/>
                </a:solidFill>
                <a:latin typeface="Oswald"/>
                <a:ea typeface="Oswald"/>
                <a:cs typeface="Oswald"/>
                <a:sym typeface="Oswald"/>
              </a:rPr>
              <a:t>MANY POINT’S HIDDEN GEM!!</a:t>
            </a:r>
          </a:p>
          <a:p>
            <a:pPr algn="l">
              <a:lnSpc>
                <a:spcPts val="3014"/>
              </a:lnSpc>
            </a:pPr>
            <a:r>
              <a:rPr lang="en-US" sz="2137">
                <a:solidFill>
                  <a:srgbClr val="000000"/>
                </a:solidFill>
                <a:latin typeface="Raleway"/>
                <a:ea typeface="Raleway"/>
                <a:cs typeface="Raleway"/>
                <a:sym typeface="Raleway"/>
              </a:rPr>
              <a:t>FAMILY CAMP IS A FUN-FILLED, AFFORDABLE VACATION DESTINATION FOR ALL FAMILIES! AT OUR FAMILY CAMP, WE OFFER PROGRAMS AND  FACILITIES FOR FAMILIES SO THAT YOU CAN SEE WHAT YOUR SCOUTS ARE ENJOYING HERE AT MANY POINT SCOUT CAMP. WE OFFER CABINS FOR</a:t>
            </a:r>
            <a:r>
              <a:rPr lang="en-US" sz="2137">
                <a:solidFill>
                  <a:srgbClr val="000000"/>
                </a:solidFill>
                <a:latin typeface="Raleway"/>
                <a:ea typeface="Raleway"/>
                <a:cs typeface="Raleway"/>
                <a:sym typeface="Raleway"/>
              </a:rPr>
              <a:t> R</a:t>
            </a:r>
            <a:r>
              <a:rPr lang="en-US" sz="2137">
                <a:solidFill>
                  <a:srgbClr val="000000"/>
                </a:solidFill>
                <a:latin typeface="Raleway"/>
                <a:ea typeface="Raleway"/>
                <a:cs typeface="Raleway"/>
                <a:sym typeface="Raleway"/>
              </a:rPr>
              <a:t>ENT, WONDERFU</a:t>
            </a:r>
            <a:r>
              <a:rPr lang="en-US" sz="2137">
                <a:solidFill>
                  <a:srgbClr val="000000"/>
                </a:solidFill>
                <a:latin typeface="Raleway"/>
                <a:ea typeface="Raleway"/>
                <a:cs typeface="Raleway"/>
                <a:sym typeface="Raleway"/>
              </a:rPr>
              <a:t>L TENT CAMPI</a:t>
            </a:r>
            <a:r>
              <a:rPr lang="en-US" sz="2137">
                <a:solidFill>
                  <a:srgbClr val="000000"/>
                </a:solidFill>
                <a:latin typeface="Raleway"/>
                <a:ea typeface="Raleway"/>
                <a:cs typeface="Raleway"/>
                <a:sym typeface="Raleway"/>
              </a:rPr>
              <a:t>NG SITES, AND A RECREATIONAL VE</a:t>
            </a:r>
            <a:r>
              <a:rPr lang="en-US" sz="2137">
                <a:solidFill>
                  <a:srgbClr val="000000"/>
                </a:solidFill>
                <a:latin typeface="Raleway"/>
                <a:ea typeface="Raleway"/>
                <a:cs typeface="Raleway"/>
                <a:sym typeface="Raleway"/>
              </a:rPr>
              <a:t>HICLE AREA.    </a:t>
            </a:r>
          </a:p>
          <a:p>
            <a:pPr algn="l">
              <a:lnSpc>
                <a:spcPts val="3014"/>
              </a:lnSpc>
            </a:pPr>
            <a:r>
              <a:rPr lang="en-US" sz="2137">
                <a:solidFill>
                  <a:srgbClr val="000000"/>
                </a:solidFill>
                <a:latin typeface="Raleway"/>
                <a:ea typeface="Raleway"/>
                <a:cs typeface="Raleway"/>
                <a:sym typeface="Raleway"/>
              </a:rPr>
              <a:t> </a:t>
            </a:r>
            <a:r>
              <a:rPr lang="en-US" sz="2137">
                <a:solidFill>
                  <a:srgbClr val="000000"/>
                </a:solidFill>
                <a:latin typeface="Raleway"/>
                <a:ea typeface="Raleway"/>
                <a:cs typeface="Raleway"/>
                <a:sym typeface="Raleway"/>
              </a:rPr>
              <a:t>RE</a:t>
            </a:r>
            <a:r>
              <a:rPr lang="en-US" sz="2137">
                <a:solidFill>
                  <a:srgbClr val="000000"/>
                </a:solidFill>
                <a:latin typeface="Raleway"/>
                <a:ea typeface="Raleway"/>
                <a:cs typeface="Raleway"/>
                <a:sym typeface="Raleway"/>
              </a:rPr>
              <a:t>S</a:t>
            </a:r>
            <a:r>
              <a:rPr lang="en-US" sz="2137">
                <a:solidFill>
                  <a:srgbClr val="000000"/>
                </a:solidFill>
                <a:latin typeface="Raleway"/>
                <a:ea typeface="Raleway"/>
                <a:cs typeface="Raleway"/>
                <a:sym typeface="Raleway"/>
              </a:rPr>
              <a:t>ervati</a:t>
            </a:r>
            <a:r>
              <a:rPr lang="en-US" sz="2137">
                <a:solidFill>
                  <a:srgbClr val="000000"/>
                </a:solidFill>
                <a:latin typeface="Raleway"/>
                <a:ea typeface="Raleway"/>
                <a:cs typeface="Raleway"/>
                <a:sym typeface="Raleway"/>
              </a:rPr>
              <a:t>ons are</a:t>
            </a:r>
            <a:r>
              <a:rPr lang="en-US" sz="2137">
                <a:solidFill>
                  <a:srgbClr val="000000"/>
                </a:solidFill>
                <a:latin typeface="Raleway"/>
                <a:ea typeface="Raleway"/>
                <a:cs typeface="Raleway"/>
                <a:sym typeface="Raleway"/>
              </a:rPr>
              <a:t> available, </a:t>
            </a:r>
            <a:r>
              <a:rPr lang="en-US" sz="2137">
                <a:solidFill>
                  <a:srgbClr val="000000"/>
                </a:solidFill>
                <a:latin typeface="Raleway"/>
                <a:ea typeface="Raleway"/>
                <a:cs typeface="Raleway"/>
                <a:sym typeface="Raleway"/>
              </a:rPr>
              <a:t>and</a:t>
            </a:r>
            <a:r>
              <a:rPr lang="en-US" sz="2137">
                <a:solidFill>
                  <a:srgbClr val="000000"/>
                </a:solidFill>
                <a:latin typeface="Raleway"/>
                <a:ea typeface="Raleway"/>
                <a:cs typeface="Raleway"/>
                <a:sym typeface="Raleway"/>
              </a:rPr>
              <a:t> WE ENCOURAG</a:t>
            </a:r>
            <a:r>
              <a:rPr lang="en-US" sz="2137">
                <a:solidFill>
                  <a:srgbClr val="000000"/>
                </a:solidFill>
                <a:latin typeface="Raleway"/>
                <a:ea typeface="Raleway"/>
                <a:cs typeface="Raleway"/>
                <a:sym typeface="Raleway"/>
              </a:rPr>
              <a:t>E</a:t>
            </a:r>
            <a:r>
              <a:rPr lang="en-US" sz="2137">
                <a:solidFill>
                  <a:srgbClr val="000000"/>
                </a:solidFill>
                <a:latin typeface="Raleway"/>
                <a:ea typeface="Raleway"/>
                <a:cs typeface="Raleway"/>
                <a:sym typeface="Raleway"/>
              </a:rPr>
              <a:t> ALL SC</a:t>
            </a:r>
            <a:r>
              <a:rPr lang="en-US" sz="2137">
                <a:solidFill>
                  <a:srgbClr val="000000"/>
                </a:solidFill>
                <a:latin typeface="Raleway"/>
                <a:ea typeface="Raleway"/>
                <a:cs typeface="Raleway"/>
                <a:sym typeface="Raleway"/>
              </a:rPr>
              <a:t>OUT</a:t>
            </a:r>
            <a:r>
              <a:rPr lang="en-US" sz="2137">
                <a:solidFill>
                  <a:srgbClr val="000000"/>
                </a:solidFill>
                <a:latin typeface="Raleway"/>
                <a:ea typeface="Raleway"/>
                <a:cs typeface="Raleway"/>
                <a:sym typeface="Raleway"/>
              </a:rPr>
              <a:t> FA</a:t>
            </a:r>
            <a:r>
              <a:rPr lang="en-US" sz="2137">
                <a:solidFill>
                  <a:srgbClr val="000000"/>
                </a:solidFill>
                <a:latin typeface="Raleway"/>
                <a:ea typeface="Raleway"/>
                <a:cs typeface="Raleway"/>
                <a:sym typeface="Raleway"/>
              </a:rPr>
              <a:t>MILIE</a:t>
            </a:r>
            <a:r>
              <a:rPr lang="en-US" sz="2137">
                <a:solidFill>
                  <a:srgbClr val="000000"/>
                </a:solidFill>
                <a:latin typeface="Raleway"/>
                <a:ea typeface="Raleway"/>
                <a:cs typeface="Raleway"/>
                <a:sym typeface="Raleway"/>
              </a:rPr>
              <a:t>S TO COM</a:t>
            </a:r>
            <a:r>
              <a:rPr lang="en-US" sz="2137">
                <a:solidFill>
                  <a:srgbClr val="000000"/>
                </a:solidFill>
                <a:latin typeface="Raleway"/>
                <a:ea typeface="Raleway"/>
                <a:cs typeface="Raleway"/>
                <a:sym typeface="Raleway"/>
              </a:rPr>
              <a:t>E AND</a:t>
            </a:r>
            <a:r>
              <a:rPr lang="en-US" sz="2137">
                <a:solidFill>
                  <a:srgbClr val="000000"/>
                </a:solidFill>
                <a:latin typeface="Raleway"/>
                <a:ea typeface="Raleway"/>
                <a:cs typeface="Raleway"/>
                <a:sym typeface="Raleway"/>
              </a:rPr>
              <a:t> ENJOY A WE</a:t>
            </a:r>
            <a:r>
              <a:rPr lang="en-US" sz="2137">
                <a:solidFill>
                  <a:srgbClr val="000000"/>
                </a:solidFill>
                <a:latin typeface="Raleway"/>
                <a:ea typeface="Raleway"/>
                <a:cs typeface="Raleway"/>
                <a:sym typeface="Raleway"/>
              </a:rPr>
              <a:t>EK AT MANY POINT.</a:t>
            </a:r>
          </a:p>
          <a:p>
            <a:pPr algn="l">
              <a:lnSpc>
                <a:spcPts val="3014"/>
              </a:lnSpc>
            </a:pPr>
            <a:r>
              <a:rPr lang="en-US" sz="2137">
                <a:solidFill>
                  <a:srgbClr val="000000"/>
                </a:solidFill>
                <a:latin typeface="Raleway"/>
                <a:ea typeface="Raleway"/>
                <a:cs typeface="Raleway"/>
                <a:sym typeface="Raleway"/>
              </a:rPr>
              <a:t>  </a:t>
            </a:r>
          </a:p>
          <a:p>
            <a:pPr algn="l">
              <a:lnSpc>
                <a:spcPts val="3014"/>
              </a:lnSpc>
            </a:pPr>
            <a:r>
              <a:rPr lang="en-US" sz="2137">
                <a:solidFill>
                  <a:srgbClr val="000000"/>
                </a:solidFill>
                <a:latin typeface="Raleway"/>
                <a:ea typeface="Raleway"/>
                <a:cs typeface="Raleway"/>
                <a:sym typeface="Raleway"/>
              </a:rPr>
              <a:t>GO</a:t>
            </a:r>
            <a:r>
              <a:rPr lang="en-US" sz="2137">
                <a:solidFill>
                  <a:srgbClr val="000000"/>
                </a:solidFill>
                <a:latin typeface="Raleway"/>
                <a:ea typeface="Raleway"/>
                <a:cs typeface="Raleway"/>
                <a:sym typeface="Raleway"/>
              </a:rPr>
              <a:t> T</a:t>
            </a:r>
            <a:r>
              <a:rPr lang="en-US" sz="2137">
                <a:solidFill>
                  <a:srgbClr val="000000"/>
                </a:solidFill>
                <a:latin typeface="Raleway"/>
                <a:ea typeface="Raleway"/>
                <a:cs typeface="Raleway"/>
                <a:sym typeface="Raleway"/>
              </a:rPr>
              <a:t>O </a:t>
            </a:r>
            <a:r>
              <a:rPr lang="en-US" sz="2137" u="sng">
                <a:solidFill>
                  <a:srgbClr val="000000"/>
                </a:solidFill>
                <a:latin typeface="Raleway"/>
                <a:ea typeface="Raleway"/>
                <a:cs typeface="Raleway"/>
                <a:sym typeface="Raleway"/>
                <a:hlinkClick r:id="rId5" tooltip="http://www.manypoint.org/Family-Camp"/>
              </a:rPr>
              <a:t>MANYPOINT.ORG/FAMILY-CAMP</a:t>
            </a:r>
            <a:r>
              <a:rPr lang="en-US" sz="2137">
                <a:solidFill>
                  <a:srgbClr val="000000"/>
                </a:solidFill>
                <a:latin typeface="Raleway"/>
                <a:ea typeface="Raleway"/>
                <a:cs typeface="Raleway"/>
                <a:sym typeface="Raleway"/>
              </a:rPr>
              <a:t> to learn</a:t>
            </a:r>
            <a:r>
              <a:rPr lang="en-US" sz="2137">
                <a:solidFill>
                  <a:srgbClr val="000000"/>
                </a:solidFill>
                <a:latin typeface="Raleway"/>
                <a:ea typeface="Raleway"/>
                <a:cs typeface="Raleway"/>
                <a:sym typeface="Raleway"/>
              </a:rPr>
              <a:t> </a:t>
            </a:r>
            <a:r>
              <a:rPr lang="en-US" sz="2137">
                <a:solidFill>
                  <a:srgbClr val="000000"/>
                </a:solidFill>
                <a:latin typeface="Raleway"/>
                <a:ea typeface="Raleway"/>
                <a:cs typeface="Raleway"/>
                <a:sym typeface="Raleway"/>
              </a:rPr>
              <a:t>mor</a:t>
            </a:r>
            <a:r>
              <a:rPr lang="en-US" sz="2137">
                <a:solidFill>
                  <a:srgbClr val="000000"/>
                </a:solidFill>
                <a:latin typeface="Raleway"/>
                <a:ea typeface="Raleway"/>
                <a:cs typeface="Raleway"/>
                <a:sym typeface="Raleway"/>
              </a:rPr>
              <a:t>e </a:t>
            </a:r>
            <a:r>
              <a:rPr lang="en-US" sz="2137">
                <a:solidFill>
                  <a:srgbClr val="000000"/>
                </a:solidFill>
                <a:latin typeface="Raleway"/>
                <a:ea typeface="Raleway"/>
                <a:cs typeface="Raleway"/>
                <a:sym typeface="Raleway"/>
              </a:rPr>
              <a:t>ab</a:t>
            </a:r>
            <a:r>
              <a:rPr lang="en-US" sz="2137">
                <a:solidFill>
                  <a:srgbClr val="000000"/>
                </a:solidFill>
                <a:latin typeface="Raleway"/>
                <a:ea typeface="Raleway"/>
                <a:cs typeface="Raleway"/>
                <a:sym typeface="Raleway"/>
              </a:rPr>
              <a:t>out </a:t>
            </a:r>
            <a:r>
              <a:rPr lang="en-US" sz="2137">
                <a:solidFill>
                  <a:srgbClr val="000000"/>
                </a:solidFill>
                <a:latin typeface="Raleway"/>
                <a:ea typeface="Raleway"/>
                <a:cs typeface="Raleway"/>
                <a:sym typeface="Raleway"/>
              </a:rPr>
              <a:t>Family Camp an</a:t>
            </a:r>
            <a:r>
              <a:rPr lang="en-US" sz="2137">
                <a:solidFill>
                  <a:srgbClr val="000000"/>
                </a:solidFill>
                <a:latin typeface="Raleway"/>
                <a:ea typeface="Raleway"/>
                <a:cs typeface="Raleway"/>
                <a:sym typeface="Raleway"/>
              </a:rPr>
              <a:t>d </a:t>
            </a:r>
            <a:r>
              <a:rPr lang="en-US" sz="2137">
                <a:solidFill>
                  <a:srgbClr val="000000"/>
                </a:solidFill>
                <a:latin typeface="Raleway"/>
                <a:ea typeface="Raleway"/>
                <a:cs typeface="Raleway"/>
                <a:sym typeface="Raleway"/>
              </a:rPr>
              <a:t>bo</a:t>
            </a:r>
            <a:r>
              <a:rPr lang="en-US" sz="2137">
                <a:solidFill>
                  <a:srgbClr val="000000"/>
                </a:solidFill>
                <a:latin typeface="Raleway"/>
                <a:ea typeface="Raleway"/>
                <a:cs typeface="Raleway"/>
                <a:sym typeface="Raleway"/>
              </a:rPr>
              <a:t>o</a:t>
            </a:r>
            <a:r>
              <a:rPr lang="en-US" sz="2137">
                <a:solidFill>
                  <a:srgbClr val="000000"/>
                </a:solidFill>
                <a:latin typeface="Raleway"/>
                <a:ea typeface="Raleway"/>
                <a:cs typeface="Raleway"/>
                <a:sym typeface="Raleway"/>
              </a:rPr>
              <a:t>k a cabi</a:t>
            </a:r>
            <a:r>
              <a:rPr lang="en-US" sz="2137">
                <a:solidFill>
                  <a:srgbClr val="000000"/>
                </a:solidFill>
                <a:latin typeface="Raleway"/>
                <a:ea typeface="Raleway"/>
                <a:cs typeface="Raleway"/>
                <a:sym typeface="Raleway"/>
              </a:rPr>
              <a:t>n</a:t>
            </a:r>
            <a:r>
              <a:rPr lang="en-US" sz="2137">
                <a:solidFill>
                  <a:srgbClr val="000000"/>
                </a:solidFill>
                <a:latin typeface="Raleway"/>
                <a:ea typeface="Raleway"/>
                <a:cs typeface="Raleway"/>
                <a:sym typeface="Raleway"/>
              </a:rPr>
              <a:t>,</a:t>
            </a:r>
            <a:r>
              <a:rPr lang="en-US" sz="2137">
                <a:solidFill>
                  <a:srgbClr val="000000"/>
                </a:solidFill>
                <a:latin typeface="Raleway"/>
                <a:ea typeface="Raleway"/>
                <a:cs typeface="Raleway"/>
                <a:sym typeface="Raleway"/>
              </a:rPr>
              <a:t> </a:t>
            </a:r>
            <a:r>
              <a:rPr lang="en-US" sz="2137">
                <a:solidFill>
                  <a:srgbClr val="000000"/>
                </a:solidFill>
                <a:latin typeface="Raleway"/>
                <a:ea typeface="Raleway"/>
                <a:cs typeface="Raleway"/>
                <a:sym typeface="Raleway"/>
              </a:rPr>
              <a:t>RV,</a:t>
            </a:r>
            <a:r>
              <a:rPr lang="en-US" sz="2137">
                <a:solidFill>
                  <a:srgbClr val="000000"/>
                </a:solidFill>
                <a:latin typeface="Raleway"/>
                <a:ea typeface="Raleway"/>
                <a:cs typeface="Raleway"/>
                <a:sym typeface="Raleway"/>
              </a:rPr>
              <a:t> </a:t>
            </a:r>
            <a:r>
              <a:rPr lang="en-US" sz="2137">
                <a:solidFill>
                  <a:srgbClr val="000000"/>
                </a:solidFill>
                <a:latin typeface="Raleway"/>
                <a:ea typeface="Raleway"/>
                <a:cs typeface="Raleway"/>
                <a:sym typeface="Raleway"/>
              </a:rPr>
              <a:t>o</a:t>
            </a:r>
            <a:r>
              <a:rPr lang="en-US" sz="2137">
                <a:solidFill>
                  <a:srgbClr val="000000"/>
                </a:solidFill>
                <a:latin typeface="Raleway"/>
                <a:ea typeface="Raleway"/>
                <a:cs typeface="Raleway"/>
                <a:sym typeface="Raleway"/>
              </a:rPr>
              <a:t>r</a:t>
            </a:r>
            <a:r>
              <a:rPr lang="en-US" sz="2137">
                <a:solidFill>
                  <a:srgbClr val="000000"/>
                </a:solidFill>
                <a:latin typeface="Raleway"/>
                <a:ea typeface="Raleway"/>
                <a:cs typeface="Raleway"/>
                <a:sym typeface="Raleway"/>
              </a:rPr>
              <a:t> </a:t>
            </a:r>
            <a:r>
              <a:rPr lang="en-US" sz="2137">
                <a:solidFill>
                  <a:srgbClr val="000000"/>
                </a:solidFill>
                <a:latin typeface="Raleway"/>
                <a:ea typeface="Raleway"/>
                <a:cs typeface="Raleway"/>
                <a:sym typeface="Raleway"/>
              </a:rPr>
              <a:t>te</a:t>
            </a:r>
            <a:r>
              <a:rPr lang="en-US" sz="2137">
                <a:solidFill>
                  <a:srgbClr val="000000"/>
                </a:solidFill>
                <a:latin typeface="Raleway"/>
                <a:ea typeface="Raleway"/>
                <a:cs typeface="Raleway"/>
                <a:sym typeface="Raleway"/>
              </a:rPr>
              <a:t>n</a:t>
            </a:r>
            <a:r>
              <a:rPr lang="en-US" sz="2137">
                <a:solidFill>
                  <a:srgbClr val="000000"/>
                </a:solidFill>
                <a:latin typeface="Raleway"/>
                <a:ea typeface="Raleway"/>
                <a:cs typeface="Raleway"/>
                <a:sym typeface="Raleway"/>
              </a:rPr>
              <a:t>t s</a:t>
            </a:r>
            <a:r>
              <a:rPr lang="en-US" sz="2137">
                <a:solidFill>
                  <a:srgbClr val="000000"/>
                </a:solidFill>
                <a:latin typeface="Raleway"/>
                <a:ea typeface="Raleway"/>
                <a:cs typeface="Raleway"/>
                <a:sym typeface="Raleway"/>
              </a:rPr>
              <a:t>i</a:t>
            </a:r>
            <a:r>
              <a:rPr lang="en-US" sz="2137">
                <a:solidFill>
                  <a:srgbClr val="000000"/>
                </a:solidFill>
                <a:latin typeface="Raleway"/>
                <a:ea typeface="Raleway"/>
                <a:cs typeface="Raleway"/>
                <a:sym typeface="Raleway"/>
              </a:rPr>
              <a:t>te</a:t>
            </a:r>
            <a:r>
              <a:rPr lang="en-US" sz="2137">
                <a:solidFill>
                  <a:srgbClr val="000000"/>
                </a:solidFill>
                <a:latin typeface="Raleway"/>
                <a:ea typeface="Raleway"/>
                <a:cs typeface="Raleway"/>
                <a:sym typeface="Raleway"/>
              </a:rPr>
              <a:t>.</a:t>
            </a:r>
          </a:p>
        </p:txBody>
      </p:sp>
      <p:sp>
        <p:nvSpPr>
          <p:cNvPr name="TextBox 17" id="17"/>
          <p:cNvSpPr txBox="true"/>
          <p:nvPr/>
        </p:nvSpPr>
        <p:spPr>
          <a:xfrm rot="0">
            <a:off x="6197600" y="1529409"/>
            <a:ext cx="7191701" cy="3973594"/>
          </a:xfrm>
          <a:prstGeom prst="rect">
            <a:avLst/>
          </a:prstGeom>
        </p:spPr>
        <p:txBody>
          <a:bodyPr anchor="t" rtlCol="false" tIns="0" lIns="0" bIns="0" rIns="0">
            <a:spAutoFit/>
          </a:bodyPr>
          <a:lstStyle/>
          <a:p>
            <a:pPr algn="l">
              <a:lnSpc>
                <a:spcPts val="4384"/>
              </a:lnSpc>
            </a:pPr>
            <a:r>
              <a:rPr lang="en-US" sz="3109">
                <a:solidFill>
                  <a:srgbClr val="024C86"/>
                </a:solidFill>
                <a:latin typeface="Oswald"/>
                <a:ea typeface="Oswald"/>
                <a:cs typeface="Oswald"/>
                <a:sym typeface="Oswald"/>
              </a:rPr>
              <a:t>COST</a:t>
            </a:r>
          </a:p>
          <a:p>
            <a:pPr algn="l">
              <a:lnSpc>
                <a:spcPts val="3014"/>
              </a:lnSpc>
            </a:pPr>
            <a:r>
              <a:rPr lang="en-US" sz="2137">
                <a:solidFill>
                  <a:srgbClr val="000000"/>
                </a:solidFill>
                <a:latin typeface="Raleway"/>
                <a:ea typeface="Raleway"/>
                <a:cs typeface="Raleway"/>
                <a:sym typeface="Raleway"/>
              </a:rPr>
              <a:t>All spaces require a $100 deposit due at the time of </a:t>
            </a:r>
          </a:p>
          <a:p>
            <a:pPr algn="l">
              <a:lnSpc>
                <a:spcPts val="3014"/>
              </a:lnSpc>
            </a:pPr>
            <a:r>
              <a:rPr lang="en-US" sz="2137">
                <a:solidFill>
                  <a:srgbClr val="000000"/>
                </a:solidFill>
                <a:latin typeface="Raleway"/>
                <a:ea typeface="Raleway"/>
                <a:cs typeface="Raleway"/>
                <a:sym typeface="Raleway"/>
              </a:rPr>
              <a:t>booking.</a:t>
            </a:r>
          </a:p>
          <a:p>
            <a:pPr algn="l" marL="461586" indent="-230793" lvl="1">
              <a:lnSpc>
                <a:spcPts val="3014"/>
              </a:lnSpc>
              <a:buFont typeface="Arial"/>
              <a:buChar char="•"/>
            </a:pPr>
            <a:r>
              <a:rPr lang="en-US" sz="2137">
                <a:solidFill>
                  <a:srgbClr val="000000"/>
                </a:solidFill>
                <a:latin typeface="Raleway"/>
                <a:ea typeface="Raleway"/>
                <a:cs typeface="Raleway"/>
                <a:sym typeface="Raleway"/>
              </a:rPr>
              <a:t>Cabin - $465</a:t>
            </a:r>
          </a:p>
          <a:p>
            <a:pPr algn="l" marL="461586" indent="-230793" lvl="1">
              <a:lnSpc>
                <a:spcPts val="3014"/>
              </a:lnSpc>
              <a:buFont typeface="Arial"/>
              <a:buChar char="•"/>
            </a:pPr>
            <a:r>
              <a:rPr lang="en-US" sz="2137">
                <a:solidFill>
                  <a:srgbClr val="000000"/>
                </a:solidFill>
                <a:latin typeface="Raleway"/>
                <a:ea typeface="Raleway"/>
                <a:cs typeface="Raleway"/>
                <a:sym typeface="Raleway"/>
              </a:rPr>
              <a:t>RV Site - $215</a:t>
            </a:r>
          </a:p>
          <a:p>
            <a:pPr algn="l" marL="461586" indent="-230793" lvl="1">
              <a:lnSpc>
                <a:spcPts val="3014"/>
              </a:lnSpc>
              <a:buFont typeface="Arial"/>
              <a:buChar char="•"/>
            </a:pPr>
            <a:r>
              <a:rPr lang="en-US" sz="2137">
                <a:solidFill>
                  <a:srgbClr val="000000"/>
                </a:solidFill>
                <a:latin typeface="Raleway"/>
                <a:ea typeface="Raleway"/>
                <a:cs typeface="Raleway"/>
                <a:sym typeface="Raleway"/>
              </a:rPr>
              <a:t>Tent Site - $165</a:t>
            </a:r>
          </a:p>
          <a:p>
            <a:pPr algn="l">
              <a:lnSpc>
                <a:spcPts val="1644"/>
              </a:lnSpc>
            </a:pPr>
            <a:r>
              <a:rPr lang="en-US" sz="1166">
                <a:solidFill>
                  <a:srgbClr val="000000"/>
                </a:solidFill>
                <a:latin typeface="Raleway"/>
                <a:ea typeface="Raleway"/>
                <a:cs typeface="Raleway"/>
                <a:sym typeface="Raleway"/>
              </a:rPr>
              <a:t>  </a:t>
            </a:r>
          </a:p>
          <a:p>
            <a:pPr algn="l">
              <a:lnSpc>
                <a:spcPts val="4384"/>
              </a:lnSpc>
            </a:pPr>
            <a:r>
              <a:rPr lang="en-US" sz="3109">
                <a:solidFill>
                  <a:srgbClr val="024C86"/>
                </a:solidFill>
                <a:latin typeface="Oswald"/>
                <a:ea typeface="Oswald"/>
                <a:cs typeface="Oswald"/>
                <a:sym typeface="Oswald"/>
              </a:rPr>
              <a:t>WHO CAN COME TO FAMILY CAMP?</a:t>
            </a:r>
          </a:p>
          <a:p>
            <a:pPr algn="l">
              <a:lnSpc>
                <a:spcPts val="3014"/>
              </a:lnSpc>
            </a:pPr>
            <a:r>
              <a:rPr lang="en-US" sz="2137">
                <a:solidFill>
                  <a:srgbClr val="000000"/>
                </a:solidFill>
                <a:latin typeface="Raleway"/>
                <a:ea typeface="Raleway"/>
                <a:cs typeface="Raleway"/>
                <a:sym typeface="Raleway"/>
              </a:rPr>
              <a:t>FAMILY CAMP IS OPEN TO ALL SCOUT FAMILIES AND NON-SCOUT </a:t>
            </a:r>
          </a:p>
          <a:p>
            <a:pPr algn="l">
              <a:lnSpc>
                <a:spcPts val="3014"/>
              </a:lnSpc>
            </a:pPr>
            <a:r>
              <a:rPr lang="en-US" sz="2137">
                <a:solidFill>
                  <a:srgbClr val="000000"/>
                </a:solidFill>
                <a:latin typeface="Raleway"/>
                <a:ea typeface="Raleway"/>
                <a:cs typeface="Raleway"/>
                <a:sym typeface="Raleway"/>
              </a:rPr>
              <a:t>FAMILIES! ALL AGES ARE WELCOME!</a:t>
            </a:r>
          </a:p>
        </p:txBody>
      </p:sp>
      <p:sp>
        <p:nvSpPr>
          <p:cNvPr name="Freeform 18" id="18"/>
          <p:cNvSpPr/>
          <p:nvPr/>
        </p:nvSpPr>
        <p:spPr>
          <a:xfrm flipH="false" flipV="false" rot="0">
            <a:off x="6442265" y="6116451"/>
            <a:ext cx="5358359" cy="3141849"/>
          </a:xfrm>
          <a:custGeom>
            <a:avLst/>
            <a:gdLst/>
            <a:ahLst/>
            <a:cxnLst/>
            <a:rect r="r" b="b" t="t" l="l"/>
            <a:pathLst>
              <a:path h="3141849" w="5358359">
                <a:moveTo>
                  <a:pt x="0" y="0"/>
                </a:moveTo>
                <a:lnTo>
                  <a:pt x="5358359" y="0"/>
                </a:lnTo>
                <a:lnTo>
                  <a:pt x="5358359" y="3141849"/>
                </a:lnTo>
                <a:lnTo>
                  <a:pt x="0" y="3141849"/>
                </a:lnTo>
                <a:lnTo>
                  <a:pt x="0" y="0"/>
                </a:lnTo>
                <a:close/>
              </a:path>
            </a:pathLst>
          </a:custGeom>
          <a:blipFill>
            <a:blip r:embed="rId6"/>
            <a:stretch>
              <a:fillRect l="0" t="0" r="0" b="0"/>
            </a:stretch>
          </a:blipFill>
        </p:spPr>
      </p:sp>
      <p:sp>
        <p:nvSpPr>
          <p:cNvPr name="Freeform 19" id="19"/>
          <p:cNvSpPr/>
          <p:nvPr/>
        </p:nvSpPr>
        <p:spPr>
          <a:xfrm flipH="false" flipV="false" rot="0">
            <a:off x="12637787" y="6116451"/>
            <a:ext cx="5358359" cy="3141849"/>
          </a:xfrm>
          <a:custGeom>
            <a:avLst/>
            <a:gdLst/>
            <a:ahLst/>
            <a:cxnLst/>
            <a:rect r="r" b="b" t="t" l="l"/>
            <a:pathLst>
              <a:path h="3141849" w="5358359">
                <a:moveTo>
                  <a:pt x="0" y="0"/>
                </a:moveTo>
                <a:lnTo>
                  <a:pt x="5358359" y="0"/>
                </a:lnTo>
                <a:lnTo>
                  <a:pt x="5358359" y="3141849"/>
                </a:lnTo>
                <a:lnTo>
                  <a:pt x="0" y="3141849"/>
                </a:lnTo>
                <a:lnTo>
                  <a:pt x="0" y="0"/>
                </a:lnTo>
                <a:close/>
              </a:path>
            </a:pathLst>
          </a:custGeom>
          <a:blipFill>
            <a:blip r:embed="rId7"/>
            <a:stretch>
              <a:fillRect l="-5032" t="0" r="-5032"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sp>
        <p:nvSpPr>
          <p:cNvPr name="Freeform 3" id="3"/>
          <p:cNvSpPr/>
          <p:nvPr/>
        </p:nvSpPr>
        <p:spPr>
          <a:xfrm flipH="false" flipV="false" rot="0">
            <a:off x="1015556" y="1"/>
            <a:ext cx="16211777" cy="12969422"/>
          </a:xfrm>
          <a:custGeom>
            <a:avLst/>
            <a:gdLst/>
            <a:ahLst/>
            <a:cxnLst/>
            <a:rect r="r" b="b" t="t" l="l"/>
            <a:pathLst>
              <a:path h="12969422" w="16211777">
                <a:moveTo>
                  <a:pt x="0" y="0"/>
                </a:moveTo>
                <a:lnTo>
                  <a:pt x="16211777" y="0"/>
                </a:lnTo>
                <a:lnTo>
                  <a:pt x="16211777" y="12969422"/>
                </a:lnTo>
                <a:lnTo>
                  <a:pt x="0" y="12969422"/>
                </a:lnTo>
                <a:lnTo>
                  <a:pt x="0" y="0"/>
                </a:lnTo>
                <a:close/>
              </a:path>
            </a:pathLst>
          </a:custGeom>
          <a:blipFill>
            <a:blip r:embed="rId4"/>
            <a:stretch>
              <a:fillRect l="0" t="0" r="0" b="0"/>
            </a:stretch>
          </a:blipFill>
        </p:spPr>
      </p:sp>
      <p:grpSp>
        <p:nvGrpSpPr>
          <p:cNvPr name="Group 4" id="4"/>
          <p:cNvGrpSpPr/>
          <p:nvPr/>
        </p:nvGrpSpPr>
        <p:grpSpPr>
          <a:xfrm rot="0">
            <a:off x="-48987" y="1"/>
            <a:ext cx="18340864" cy="10287000"/>
            <a:chOff x="0" y="0"/>
            <a:chExt cx="24454485" cy="13716000"/>
          </a:xfrm>
        </p:grpSpPr>
        <p:sp>
          <p:nvSpPr>
            <p:cNvPr name="Freeform 5" id="5"/>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6" id="6"/>
          <p:cNvGrpSpPr/>
          <p:nvPr/>
        </p:nvGrpSpPr>
        <p:grpSpPr>
          <a:xfrm rot="0">
            <a:off x="0" y="-2381"/>
            <a:ext cx="18288000" cy="1402556"/>
            <a:chOff x="0" y="0"/>
            <a:chExt cx="24384000" cy="1870075"/>
          </a:xfrm>
        </p:grpSpPr>
        <p:sp>
          <p:nvSpPr>
            <p:cNvPr name="Freeform 7" id="7"/>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8" id="8"/>
          <p:cNvGrpSpPr/>
          <p:nvPr/>
        </p:nvGrpSpPr>
        <p:grpSpPr>
          <a:xfrm rot="0">
            <a:off x="5808329" y="142950"/>
            <a:ext cx="12187817" cy="1443609"/>
            <a:chOff x="0" y="0"/>
            <a:chExt cx="16250422" cy="1924812"/>
          </a:xfrm>
        </p:grpSpPr>
        <p:sp>
          <p:nvSpPr>
            <p:cNvPr name="Freeform 9" id="9"/>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10" id="10"/>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WORK PARTY MAY 29-31</a:t>
              </a:r>
            </a:p>
          </p:txBody>
        </p:sp>
      </p:grpSp>
      <p:grpSp>
        <p:nvGrpSpPr>
          <p:cNvPr name="Group 11" id="11"/>
          <p:cNvGrpSpPr/>
          <p:nvPr/>
        </p:nvGrpSpPr>
        <p:grpSpPr>
          <a:xfrm rot="0">
            <a:off x="352433" y="142950"/>
            <a:ext cx="4280463" cy="1111893"/>
            <a:chOff x="0" y="0"/>
            <a:chExt cx="5707284" cy="1482524"/>
          </a:xfrm>
        </p:grpSpPr>
        <p:sp>
          <p:nvSpPr>
            <p:cNvPr name="TextBox 12" id="12"/>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3" id="13"/>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4" id="14"/>
            <p:cNvGrpSpPr/>
            <p:nvPr/>
          </p:nvGrpSpPr>
          <p:grpSpPr>
            <a:xfrm rot="0">
              <a:off x="0" y="0"/>
              <a:ext cx="1621061" cy="1436348"/>
              <a:chOff x="0" y="0"/>
              <a:chExt cx="2480095" cy="2197499"/>
            </a:xfrm>
          </p:grpSpPr>
          <p:sp>
            <p:nvSpPr>
              <p:cNvPr name="Freeform 15" id="15"/>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5"/>
                <a:stretch>
                  <a:fillRect l="-2274" t="0" r="-2273" b="0"/>
                </a:stretch>
              </a:blipFill>
            </p:spPr>
          </p:sp>
        </p:grpSp>
        <p:sp>
          <p:nvSpPr>
            <p:cNvPr name="TextBox 16" id="16"/>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REQUESTING EQUIPMENT</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TextBox 16" id="16"/>
          <p:cNvSpPr txBox="true"/>
          <p:nvPr/>
        </p:nvSpPr>
        <p:spPr>
          <a:xfrm rot="0">
            <a:off x="799033" y="1217000"/>
            <a:ext cx="7896330" cy="8564880"/>
          </a:xfrm>
          <a:prstGeom prst="rect">
            <a:avLst/>
          </a:prstGeom>
        </p:spPr>
        <p:txBody>
          <a:bodyPr anchor="t" rtlCol="false" tIns="0" lIns="0" bIns="0" rIns="0">
            <a:spAutoFit/>
          </a:bodyPr>
          <a:lstStyle/>
          <a:p>
            <a:pPr algn="l">
              <a:lnSpc>
                <a:spcPts val="11519"/>
              </a:lnSpc>
            </a:pPr>
            <a:r>
              <a:rPr lang="en-US" sz="4800">
                <a:solidFill>
                  <a:srgbClr val="024C86"/>
                </a:solidFill>
                <a:latin typeface="Oswald"/>
                <a:ea typeface="Oswald"/>
                <a:cs typeface="Oswald"/>
                <a:sym typeface="Oswald"/>
              </a:rPr>
              <a:t>Nylon Tents $10</a:t>
            </a:r>
          </a:p>
          <a:p>
            <a:pPr algn="l">
              <a:lnSpc>
                <a:spcPts val="11519"/>
              </a:lnSpc>
            </a:pPr>
            <a:r>
              <a:rPr lang="en-US" sz="4800">
                <a:solidFill>
                  <a:srgbClr val="024C86"/>
                </a:solidFill>
                <a:latin typeface="Oswald"/>
                <a:ea typeface="Oswald"/>
                <a:cs typeface="Oswald"/>
                <a:sym typeface="Oswald"/>
              </a:rPr>
              <a:t>Canvas Tents </a:t>
            </a:r>
            <a:r>
              <a:rPr lang="en-US" sz="4800">
                <a:solidFill>
                  <a:srgbClr val="024C86"/>
                </a:solidFill>
                <a:latin typeface="Oswald"/>
                <a:ea typeface="Oswald"/>
                <a:cs typeface="Oswald"/>
                <a:sym typeface="Oswald"/>
              </a:rPr>
              <a:t>$8</a:t>
            </a:r>
          </a:p>
          <a:p>
            <a:pPr algn="l">
              <a:lnSpc>
                <a:spcPts val="11519"/>
              </a:lnSpc>
            </a:pPr>
            <a:r>
              <a:rPr lang="en-US" sz="4800">
                <a:solidFill>
                  <a:srgbClr val="024C86"/>
                </a:solidFill>
                <a:latin typeface="Oswald"/>
                <a:ea typeface="Oswald"/>
                <a:cs typeface="Oswald"/>
                <a:sym typeface="Oswald"/>
              </a:rPr>
              <a:t>Cot $3</a:t>
            </a:r>
          </a:p>
          <a:p>
            <a:pPr algn="l">
              <a:lnSpc>
                <a:spcPts val="11519"/>
              </a:lnSpc>
            </a:pPr>
            <a:r>
              <a:rPr lang="en-US" sz="4800">
                <a:solidFill>
                  <a:srgbClr val="024C86"/>
                </a:solidFill>
                <a:latin typeface="Oswald"/>
                <a:ea typeface="Oswald"/>
                <a:cs typeface="Oswald"/>
                <a:sym typeface="Oswald"/>
              </a:rPr>
              <a:t>Tarp $4</a:t>
            </a:r>
          </a:p>
          <a:p>
            <a:pPr algn="l">
              <a:lnSpc>
                <a:spcPts val="11519"/>
              </a:lnSpc>
            </a:pPr>
            <a:r>
              <a:rPr lang="en-US" sz="4800">
                <a:solidFill>
                  <a:srgbClr val="024C86"/>
                </a:solidFill>
                <a:latin typeface="Oswald"/>
                <a:ea typeface="Oswald"/>
                <a:cs typeface="Oswald"/>
                <a:sym typeface="Oswald"/>
              </a:rPr>
              <a:t>Propane $30 per tank</a:t>
            </a:r>
          </a:p>
          <a:p>
            <a:pPr algn="l">
              <a:lnSpc>
                <a:spcPts val="11519"/>
              </a:lnSpc>
            </a:pPr>
            <a:r>
              <a:rPr lang="en-US" sz="4800">
                <a:solidFill>
                  <a:srgbClr val="024C86"/>
                </a:solidFill>
                <a:latin typeface="Oswald"/>
                <a:ea typeface="Oswald"/>
                <a:cs typeface="Oswald"/>
                <a:sym typeface="Oswald"/>
              </a:rPr>
              <a:t>LP stove $40</a:t>
            </a:r>
          </a:p>
        </p:txBody>
      </p:sp>
      <p:grpSp>
        <p:nvGrpSpPr>
          <p:cNvPr name="Group 17" id="17"/>
          <p:cNvGrpSpPr/>
          <p:nvPr/>
        </p:nvGrpSpPr>
        <p:grpSpPr>
          <a:xfrm rot="0">
            <a:off x="7758112" y="1723730"/>
            <a:ext cx="10072688" cy="8048920"/>
            <a:chOff x="0" y="0"/>
            <a:chExt cx="13430250" cy="10731894"/>
          </a:xfrm>
        </p:grpSpPr>
        <p:sp>
          <p:nvSpPr>
            <p:cNvPr name="Freeform 18" id="18" descr="A couple of grey tents in the woods  Description automatically generated"/>
            <p:cNvSpPr/>
            <p:nvPr/>
          </p:nvSpPr>
          <p:spPr>
            <a:xfrm flipH="false" flipV="false" rot="0">
              <a:off x="0" y="0"/>
              <a:ext cx="13430250" cy="10731881"/>
            </a:xfrm>
            <a:custGeom>
              <a:avLst/>
              <a:gdLst/>
              <a:ahLst/>
              <a:cxnLst/>
              <a:rect r="r" b="b" t="t" l="l"/>
              <a:pathLst>
                <a:path h="10731881" w="13430250">
                  <a:moveTo>
                    <a:pt x="0" y="0"/>
                  </a:moveTo>
                  <a:lnTo>
                    <a:pt x="13430250" y="0"/>
                  </a:lnTo>
                  <a:lnTo>
                    <a:pt x="13430250" y="10731881"/>
                  </a:lnTo>
                  <a:lnTo>
                    <a:pt x="0" y="10731881"/>
                  </a:lnTo>
                  <a:lnTo>
                    <a:pt x="0" y="0"/>
                  </a:lnTo>
                  <a:close/>
                </a:path>
              </a:pathLst>
            </a:custGeom>
            <a:blipFill>
              <a:blip r:embed="rId5"/>
              <a:stretch>
                <a:fillRect l="0" t="0" r="0" b="-23"/>
              </a:stretch>
            </a:blipFill>
          </p:spPr>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CAMP FEES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TextBox 16" id="16"/>
          <p:cNvSpPr txBox="true"/>
          <p:nvPr/>
        </p:nvSpPr>
        <p:spPr>
          <a:xfrm rot="0">
            <a:off x="799033" y="1664675"/>
            <a:ext cx="7896330" cy="7144283"/>
          </a:xfrm>
          <a:prstGeom prst="rect">
            <a:avLst/>
          </a:prstGeom>
        </p:spPr>
        <p:txBody>
          <a:bodyPr anchor="t" rtlCol="false" tIns="0" lIns="0" bIns="0" rIns="0">
            <a:spAutoFit/>
          </a:bodyPr>
          <a:lstStyle/>
          <a:p>
            <a:pPr algn="l">
              <a:lnSpc>
                <a:spcPts val="6854"/>
              </a:lnSpc>
            </a:pPr>
            <a:r>
              <a:rPr lang="en-US" sz="4800">
                <a:solidFill>
                  <a:srgbClr val="024C86"/>
                </a:solidFill>
                <a:latin typeface="Oswald"/>
                <a:ea typeface="Oswald"/>
                <a:cs typeface="Oswald"/>
                <a:sym typeface="Oswald"/>
              </a:rPr>
              <a:t>Participant Fees</a:t>
            </a:r>
          </a:p>
          <a:p>
            <a:pPr algn="l">
              <a:lnSpc>
                <a:spcPts val="5140"/>
              </a:lnSpc>
            </a:pPr>
            <a:r>
              <a:rPr lang="en-US" sz="3600" b="true">
                <a:solidFill>
                  <a:srgbClr val="000000"/>
                </a:solidFill>
                <a:latin typeface="Raleway Bold"/>
                <a:ea typeface="Raleway Bold"/>
                <a:cs typeface="Raleway Bold"/>
                <a:sym typeface="Raleway Bold"/>
              </a:rPr>
              <a:t>Youth Fee: $415</a:t>
            </a:r>
          </a:p>
          <a:p>
            <a:pPr algn="l">
              <a:lnSpc>
                <a:spcPts val="5140"/>
              </a:lnSpc>
            </a:pPr>
            <a:r>
              <a:rPr lang="en-US" sz="3600" b="true">
                <a:solidFill>
                  <a:srgbClr val="000000"/>
                </a:solidFill>
                <a:latin typeface="Raleway Bold"/>
                <a:ea typeface="Raleway Bold"/>
                <a:cs typeface="Raleway Bold"/>
                <a:sym typeface="Raleway Bold"/>
              </a:rPr>
              <a:t>Adult Full Week $150</a:t>
            </a:r>
          </a:p>
          <a:p>
            <a:pPr algn="l">
              <a:lnSpc>
                <a:spcPts val="5140"/>
              </a:lnSpc>
            </a:pPr>
            <a:r>
              <a:rPr lang="en-US" sz="3600" b="true">
                <a:solidFill>
                  <a:srgbClr val="000000"/>
                </a:solidFill>
                <a:latin typeface="Raleway Bold"/>
                <a:ea typeface="Raleway Bold"/>
                <a:cs typeface="Raleway Bold"/>
                <a:sym typeface="Raleway Bold"/>
              </a:rPr>
              <a:t>Adult Partial Week</a:t>
            </a:r>
          </a:p>
          <a:p>
            <a:pPr algn="l">
              <a:lnSpc>
                <a:spcPts val="4284"/>
              </a:lnSpc>
            </a:pPr>
            <a:r>
              <a:rPr lang="en-US" sz="3000">
                <a:solidFill>
                  <a:srgbClr val="000000"/>
                </a:solidFill>
                <a:latin typeface="Raleway"/>
                <a:ea typeface="Raleway"/>
                <a:cs typeface="Raleway"/>
                <a:sym typeface="Raleway"/>
              </a:rPr>
              <a:t>· Sunday $17</a:t>
            </a:r>
          </a:p>
          <a:p>
            <a:pPr algn="l">
              <a:lnSpc>
                <a:spcPts val="4284"/>
              </a:lnSpc>
            </a:pPr>
            <a:r>
              <a:rPr lang="en-US" sz="3000">
                <a:solidFill>
                  <a:srgbClr val="000000"/>
                </a:solidFill>
                <a:latin typeface="Raleway"/>
                <a:ea typeface="Raleway"/>
                <a:cs typeface="Raleway"/>
                <a:sym typeface="Raleway"/>
              </a:rPr>
              <a:t>· Monday-Friday $29/day</a:t>
            </a:r>
          </a:p>
          <a:p>
            <a:pPr algn="l">
              <a:lnSpc>
                <a:spcPts val="4284"/>
              </a:lnSpc>
            </a:pPr>
            <a:r>
              <a:rPr lang="en-US" sz="3000">
                <a:solidFill>
                  <a:srgbClr val="000000"/>
                </a:solidFill>
                <a:latin typeface="Raleway"/>
                <a:ea typeface="Raleway"/>
                <a:cs typeface="Raleway"/>
                <a:sym typeface="Raleway"/>
              </a:rPr>
              <a:t>· Saturday $7</a:t>
            </a:r>
          </a:p>
          <a:p>
            <a:pPr algn="l">
              <a:lnSpc>
                <a:spcPts val="4284"/>
              </a:lnSpc>
            </a:pPr>
            <a:r>
              <a:rPr lang="en-US" sz="3000">
                <a:solidFill>
                  <a:srgbClr val="000000"/>
                </a:solidFill>
                <a:latin typeface="Raleway"/>
                <a:ea typeface="Raleway"/>
                <a:cs typeface="Raleway"/>
                <a:sym typeface="Raleway"/>
              </a:rPr>
              <a:t> </a:t>
            </a:r>
          </a:p>
          <a:p>
            <a:pPr algn="l">
              <a:lnSpc>
                <a:spcPts val="5140"/>
              </a:lnSpc>
            </a:pPr>
            <a:r>
              <a:rPr lang="en-US" sz="3600" b="true">
                <a:solidFill>
                  <a:srgbClr val="000000"/>
                </a:solidFill>
                <a:latin typeface="Raleway Bold"/>
                <a:ea typeface="Raleway Bold"/>
                <a:cs typeface="Raleway Bold"/>
                <a:sym typeface="Raleway Bold"/>
              </a:rPr>
              <a:t>Bringing your own food?</a:t>
            </a:r>
          </a:p>
          <a:p>
            <a:pPr algn="l">
              <a:lnSpc>
                <a:spcPts val="4284"/>
              </a:lnSpc>
            </a:pPr>
            <a:r>
              <a:rPr lang="en-US" sz="3000">
                <a:solidFill>
                  <a:srgbClr val="000000"/>
                </a:solidFill>
                <a:latin typeface="Raleway"/>
                <a:ea typeface="Raleway"/>
                <a:cs typeface="Raleway"/>
                <a:sym typeface="Raleway"/>
              </a:rPr>
              <a:t>Troops/Scouts bringing their own food pay $45 less per person.</a:t>
            </a:r>
          </a:p>
          <a:p>
            <a:pPr algn="l">
              <a:lnSpc>
                <a:spcPts val="3427"/>
              </a:lnSpc>
            </a:pPr>
            <a:r>
              <a:rPr lang="en-US" sz="2400">
                <a:solidFill>
                  <a:srgbClr val="000000"/>
                </a:solidFill>
                <a:latin typeface="Calibri (MS)"/>
                <a:ea typeface="Calibri (MS)"/>
                <a:cs typeface="Calibri (MS)"/>
                <a:sym typeface="Calibri (MS)"/>
              </a:rPr>
              <a:t> </a:t>
            </a:r>
          </a:p>
        </p:txBody>
      </p:sp>
      <p:sp>
        <p:nvSpPr>
          <p:cNvPr name="TextBox 17" id="17"/>
          <p:cNvSpPr txBox="true"/>
          <p:nvPr/>
        </p:nvSpPr>
        <p:spPr>
          <a:xfrm rot="0">
            <a:off x="8878252" y="1645625"/>
            <a:ext cx="9068276" cy="8946904"/>
          </a:xfrm>
          <a:prstGeom prst="rect">
            <a:avLst/>
          </a:prstGeom>
        </p:spPr>
        <p:txBody>
          <a:bodyPr anchor="t" rtlCol="false" tIns="0" lIns="0" bIns="0" rIns="0">
            <a:spAutoFit/>
          </a:bodyPr>
          <a:lstStyle/>
          <a:p>
            <a:pPr algn="l">
              <a:lnSpc>
                <a:spcPts val="7711"/>
              </a:lnSpc>
            </a:pPr>
            <a:r>
              <a:rPr lang="en-US" sz="5400">
                <a:solidFill>
                  <a:srgbClr val="024C86"/>
                </a:solidFill>
                <a:latin typeface="Oswald"/>
                <a:ea typeface="Oswald"/>
                <a:cs typeface="Oswald"/>
                <a:sym typeface="Oswald"/>
              </a:rPr>
              <a:t>PAYMENT TIMELINE</a:t>
            </a:r>
          </a:p>
          <a:p>
            <a:pPr algn="l">
              <a:lnSpc>
                <a:spcPts val="4284"/>
              </a:lnSpc>
            </a:pPr>
            <a:r>
              <a:rPr lang="en-US" sz="3000" b="true">
                <a:solidFill>
                  <a:srgbClr val="000000"/>
                </a:solidFill>
                <a:latin typeface="Raleway Bold"/>
                <a:ea typeface="Raleway Bold"/>
                <a:cs typeface="Raleway Bold"/>
                <a:sym typeface="Raleway Bold"/>
              </a:rPr>
              <a:t>Upon Reservation: </a:t>
            </a:r>
          </a:p>
          <a:p>
            <a:pPr algn="l">
              <a:lnSpc>
                <a:spcPts val="4284"/>
              </a:lnSpc>
            </a:pPr>
            <a:r>
              <a:rPr lang="en-US" sz="3000">
                <a:solidFill>
                  <a:srgbClr val="000000"/>
                </a:solidFill>
                <a:latin typeface="Raleway"/>
                <a:ea typeface="Raleway"/>
                <a:cs typeface="Raleway"/>
                <a:sym typeface="Raleway"/>
              </a:rPr>
              <a:t>$100 non-refundable campsite deposit </a:t>
            </a:r>
          </a:p>
          <a:p>
            <a:pPr algn="l">
              <a:lnSpc>
                <a:spcPts val="4284"/>
              </a:lnSpc>
            </a:pPr>
            <a:r>
              <a:rPr lang="en-US" sz="3000" b="true">
                <a:solidFill>
                  <a:srgbClr val="000000"/>
                </a:solidFill>
                <a:latin typeface="Raleway Bold"/>
                <a:ea typeface="Raleway Bold"/>
                <a:cs typeface="Raleway Bold"/>
                <a:sym typeface="Raleway Bold"/>
              </a:rPr>
              <a:t>April—Before Program Sign Up</a:t>
            </a:r>
          </a:p>
          <a:p>
            <a:pPr algn="l">
              <a:lnSpc>
                <a:spcPts val="4284"/>
              </a:lnSpc>
            </a:pPr>
            <a:r>
              <a:rPr lang="en-US" sz="3000" b="true">
                <a:solidFill>
                  <a:srgbClr val="000000"/>
                </a:solidFill>
                <a:latin typeface="Raleway Bold"/>
                <a:ea typeface="Raleway Bold"/>
                <a:cs typeface="Raleway Bold"/>
                <a:sym typeface="Raleway Bold"/>
              </a:rPr>
              <a:t> </a:t>
            </a:r>
            <a:r>
              <a:rPr lang="en-US" sz="3000">
                <a:solidFill>
                  <a:srgbClr val="000000"/>
                </a:solidFill>
                <a:latin typeface="Raleway"/>
                <a:ea typeface="Raleway"/>
                <a:cs typeface="Raleway"/>
                <a:sym typeface="Raleway"/>
              </a:rPr>
              <a:t>$50 deposit (non-refundable) per Scout. The deposit is required before you can sign a Scout for any individual programs. These are due on or before April 15th. </a:t>
            </a:r>
          </a:p>
          <a:p>
            <a:pPr algn="l">
              <a:lnSpc>
                <a:spcPts val="4284"/>
              </a:lnSpc>
            </a:pPr>
            <a:r>
              <a:rPr lang="en-US" sz="3000" b="true">
                <a:solidFill>
                  <a:srgbClr val="000000"/>
                </a:solidFill>
                <a:latin typeface="Raleway Bold"/>
                <a:ea typeface="Raleway Bold"/>
                <a:cs typeface="Raleway Bold"/>
                <a:sym typeface="Raleway Bold"/>
              </a:rPr>
              <a:t>June 1st: </a:t>
            </a:r>
            <a:r>
              <a:rPr lang="en-US" sz="3000">
                <a:solidFill>
                  <a:srgbClr val="000000"/>
                </a:solidFill>
                <a:latin typeface="Raleway"/>
                <a:ea typeface="Raleway"/>
                <a:cs typeface="Raleway"/>
                <a:sym typeface="Raleway"/>
              </a:rPr>
              <a:t>Full camper fee payment is due on June 1st, prior to camp.</a:t>
            </a:r>
          </a:p>
          <a:p>
            <a:pPr algn="l">
              <a:lnSpc>
                <a:spcPts val="3855"/>
              </a:lnSpc>
            </a:pPr>
            <a:r>
              <a:rPr lang="en-US" sz="2700" b="true">
                <a:solidFill>
                  <a:srgbClr val="000000"/>
                </a:solidFill>
                <a:latin typeface="Raleway Bold"/>
                <a:ea typeface="Raleway Bold"/>
                <a:cs typeface="Raleway Bold"/>
                <a:sym typeface="Raleway Bold"/>
              </a:rPr>
              <a:t>End of week at camp: </a:t>
            </a:r>
            <a:r>
              <a:rPr lang="en-US" sz="2700">
                <a:solidFill>
                  <a:srgbClr val="000000"/>
                </a:solidFill>
                <a:latin typeface="Raleway"/>
                <a:ea typeface="Raleway"/>
                <a:cs typeface="Raleway"/>
                <a:sym typeface="Raleway"/>
              </a:rPr>
              <a:t> Any incidentals fees (patch sales, charges to trading post, troop program charges) accumulated at camp will be due upon checkout. </a:t>
            </a:r>
          </a:p>
          <a:p>
            <a:pPr algn="l">
              <a:lnSpc>
                <a:spcPts val="4284"/>
              </a:lnSpc>
            </a:pPr>
          </a:p>
          <a:p>
            <a:pPr algn="l">
              <a:lnSpc>
                <a:spcPts val="4284"/>
              </a:lnSpc>
            </a:pPr>
          </a:p>
          <a:p>
            <a:pPr algn="l">
              <a:lnSpc>
                <a:spcPts val="4284"/>
              </a:lnSpc>
            </a:pPr>
            <a:r>
              <a:rPr lang="en-US" sz="3000">
                <a:solidFill>
                  <a:srgbClr val="000000"/>
                </a:solidFill>
                <a:latin typeface="Calibri (MS)"/>
                <a:ea typeface="Calibri (MS)"/>
                <a:cs typeface="Calibri (MS)"/>
                <a:sym typeface="Calibri (MS)"/>
              </a:rPr>
              <a:t>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CAMP FEES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TextBox 16" id="16"/>
          <p:cNvSpPr txBox="true"/>
          <p:nvPr/>
        </p:nvSpPr>
        <p:spPr>
          <a:xfrm rot="0">
            <a:off x="799033" y="1664675"/>
            <a:ext cx="7896330" cy="5744947"/>
          </a:xfrm>
          <a:prstGeom prst="rect">
            <a:avLst/>
          </a:prstGeom>
        </p:spPr>
        <p:txBody>
          <a:bodyPr anchor="t" rtlCol="false" tIns="0" lIns="0" bIns="0" rIns="0">
            <a:spAutoFit/>
          </a:bodyPr>
          <a:lstStyle/>
          <a:p>
            <a:pPr algn="l">
              <a:lnSpc>
                <a:spcPts val="6854"/>
              </a:lnSpc>
            </a:pPr>
            <a:r>
              <a:rPr lang="en-US" sz="4800">
                <a:solidFill>
                  <a:srgbClr val="024C86"/>
                </a:solidFill>
                <a:latin typeface="Oswald"/>
                <a:ea typeface="Oswald"/>
                <a:cs typeface="Oswald"/>
                <a:sym typeface="Oswald"/>
              </a:rPr>
              <a:t>FINANCIAL ASSISTANCE</a:t>
            </a:r>
          </a:p>
          <a:p>
            <a:pPr algn="l">
              <a:lnSpc>
                <a:spcPts val="4284"/>
              </a:lnSpc>
            </a:pPr>
            <a:r>
              <a:rPr lang="en-US" sz="3000">
                <a:solidFill>
                  <a:srgbClr val="000000"/>
                </a:solidFill>
                <a:latin typeface="Raleway"/>
                <a:ea typeface="Raleway"/>
                <a:cs typeface="Raleway"/>
                <a:sym typeface="Raleway"/>
              </a:rPr>
              <a:t>For Scouts who are not able to afford the full fee of camp, there is financial support available. This assistance is like a scholarship for camp. We call these camperships. The funds to provide camperships are supplied by donors in Northern Star Council and are ear-marked for Northern Star Scouts only. </a:t>
            </a:r>
          </a:p>
          <a:p>
            <a:pPr algn="l">
              <a:lnSpc>
                <a:spcPts val="4284"/>
              </a:lnSpc>
            </a:pPr>
            <a:r>
              <a:rPr lang="en-US" sz="3000">
                <a:solidFill>
                  <a:srgbClr val="000000"/>
                </a:solidFill>
                <a:latin typeface="Raleway"/>
                <a:ea typeface="Raleway"/>
                <a:cs typeface="Raleway"/>
                <a:sym typeface="Raleway"/>
              </a:rPr>
              <a:t>To apply, go online or scan the QR Code. Applications due by June 1st. </a:t>
            </a:r>
          </a:p>
        </p:txBody>
      </p:sp>
      <p:sp>
        <p:nvSpPr>
          <p:cNvPr name="TextBox 17" id="17"/>
          <p:cNvSpPr txBox="true"/>
          <p:nvPr/>
        </p:nvSpPr>
        <p:spPr>
          <a:xfrm rot="0">
            <a:off x="8878252" y="1664675"/>
            <a:ext cx="9068276" cy="4640047"/>
          </a:xfrm>
          <a:prstGeom prst="rect">
            <a:avLst/>
          </a:prstGeom>
        </p:spPr>
        <p:txBody>
          <a:bodyPr anchor="t" rtlCol="false" tIns="0" lIns="0" bIns="0" rIns="0">
            <a:spAutoFit/>
          </a:bodyPr>
          <a:lstStyle/>
          <a:p>
            <a:pPr algn="l">
              <a:lnSpc>
                <a:spcPts val="6854"/>
              </a:lnSpc>
            </a:pPr>
            <a:r>
              <a:rPr lang="en-US" sz="4800">
                <a:solidFill>
                  <a:srgbClr val="024C86"/>
                </a:solidFill>
                <a:latin typeface="Oswald"/>
                <a:ea typeface="Oswald"/>
                <a:cs typeface="Oswald"/>
                <a:sym typeface="Oswald"/>
              </a:rPr>
              <a:t>Discount for camping twice</a:t>
            </a:r>
          </a:p>
          <a:p>
            <a:pPr algn="l">
              <a:lnSpc>
                <a:spcPts val="5140"/>
              </a:lnSpc>
            </a:pPr>
            <a:r>
              <a:rPr lang="en-US" sz="3600">
                <a:solidFill>
                  <a:srgbClr val="000000"/>
                </a:solidFill>
                <a:latin typeface="Raleway"/>
                <a:ea typeface="Raleway"/>
                <a:cs typeface="Raleway"/>
                <a:sym typeface="Raleway"/>
              </a:rPr>
              <a:t>Scouts that attend Tomahawk or Many Point twice in a summer will receive $50 off their second week.</a:t>
            </a:r>
          </a:p>
          <a:p>
            <a:pPr algn="l">
              <a:lnSpc>
                <a:spcPts val="5140"/>
              </a:lnSpc>
            </a:pPr>
          </a:p>
          <a:p>
            <a:pPr algn="l">
              <a:lnSpc>
                <a:spcPts val="5140"/>
              </a:lnSpc>
            </a:pPr>
          </a:p>
          <a:p>
            <a:pPr algn="l">
              <a:lnSpc>
                <a:spcPts val="4284"/>
              </a:lnSpc>
            </a:pPr>
            <a:r>
              <a:rPr lang="en-US" sz="3000">
                <a:solidFill>
                  <a:srgbClr val="000000"/>
                </a:solidFill>
                <a:latin typeface="Calibri (MS)"/>
                <a:ea typeface="Calibri (MS)"/>
                <a:cs typeface="Calibri (MS)"/>
                <a:sym typeface="Calibri (MS)"/>
              </a:rPr>
              <a:t> </a:t>
            </a:r>
          </a:p>
        </p:txBody>
      </p:sp>
      <p:sp>
        <p:nvSpPr>
          <p:cNvPr name="Freeform 18" id="18"/>
          <p:cNvSpPr/>
          <p:nvPr/>
        </p:nvSpPr>
        <p:spPr>
          <a:xfrm flipH="false" flipV="false" rot="0">
            <a:off x="10231634" y="4865407"/>
            <a:ext cx="4327133" cy="4267200"/>
          </a:xfrm>
          <a:custGeom>
            <a:avLst/>
            <a:gdLst/>
            <a:ahLst/>
            <a:cxnLst/>
            <a:rect r="r" b="b" t="t" l="l"/>
            <a:pathLst>
              <a:path h="4267200" w="4327133">
                <a:moveTo>
                  <a:pt x="0" y="0"/>
                </a:moveTo>
                <a:lnTo>
                  <a:pt x="4327132" y="0"/>
                </a:lnTo>
                <a:lnTo>
                  <a:pt x="4327132" y="4267200"/>
                </a:lnTo>
                <a:lnTo>
                  <a:pt x="0" y="4267200"/>
                </a:lnTo>
                <a:lnTo>
                  <a:pt x="0" y="0"/>
                </a:lnTo>
                <a:close/>
              </a:path>
            </a:pathLst>
          </a:custGeom>
          <a:blipFill>
            <a:blip r:embed="rId5"/>
            <a:stretch>
              <a:fillRect l="0" t="-702" r="0" b="-702"/>
            </a:stretch>
          </a:blipFill>
          <a:ln cap="sq">
            <a:noFill/>
            <a:prstDash val="solid"/>
            <a:miter/>
          </a:ln>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25" y="0"/>
            <a:ext cx="18271760" cy="10287000"/>
            <a:chOff x="0" y="0"/>
            <a:chExt cx="24362346" cy="13716000"/>
          </a:xfrm>
        </p:grpSpPr>
        <p:sp>
          <p:nvSpPr>
            <p:cNvPr name="Freeform 3" id="3" descr="A group of people posing for a picture  Description automatically generated"/>
            <p:cNvSpPr/>
            <p:nvPr/>
          </p:nvSpPr>
          <p:spPr>
            <a:xfrm flipH="false" flipV="false" rot="0">
              <a:off x="0" y="0"/>
              <a:ext cx="24362283" cy="13716000"/>
            </a:xfrm>
            <a:custGeom>
              <a:avLst/>
              <a:gdLst/>
              <a:ahLst/>
              <a:cxnLst/>
              <a:rect r="r" b="b" t="t" l="l"/>
              <a:pathLst>
                <a:path h="13716000" w="24362283">
                  <a:moveTo>
                    <a:pt x="0" y="0"/>
                  </a:moveTo>
                  <a:lnTo>
                    <a:pt x="24362283" y="0"/>
                  </a:lnTo>
                  <a:lnTo>
                    <a:pt x="24362283"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233362" y="295275"/>
            <a:ext cx="4199334" cy="3285811"/>
            <a:chOff x="0" y="0"/>
            <a:chExt cx="5599112" cy="4381081"/>
          </a:xfrm>
        </p:grpSpPr>
        <p:sp>
          <p:nvSpPr>
            <p:cNvPr name="Freeform 5" id="5"/>
            <p:cNvSpPr/>
            <p:nvPr/>
          </p:nvSpPr>
          <p:spPr>
            <a:xfrm flipH="false" flipV="false" rot="0">
              <a:off x="0" y="0"/>
              <a:ext cx="5599176" cy="4381119"/>
            </a:xfrm>
            <a:custGeom>
              <a:avLst/>
              <a:gdLst/>
              <a:ahLst/>
              <a:cxnLst/>
              <a:rect r="r" b="b" t="t" l="l"/>
              <a:pathLst>
                <a:path h="4381119" w="5599176">
                  <a:moveTo>
                    <a:pt x="0" y="0"/>
                  </a:moveTo>
                  <a:lnTo>
                    <a:pt x="5599176" y="0"/>
                  </a:lnTo>
                  <a:lnTo>
                    <a:pt x="5599176" y="4381119"/>
                  </a:lnTo>
                  <a:lnTo>
                    <a:pt x="0" y="4381119"/>
                  </a:lnTo>
                  <a:lnTo>
                    <a:pt x="0" y="0"/>
                  </a:lnTo>
                  <a:close/>
                </a:path>
              </a:pathLst>
            </a:custGeom>
            <a:blipFill>
              <a:blip r:embed="rId3"/>
              <a:stretch>
                <a:fillRect l="13766" t="3653" r="13486" b="3653"/>
              </a:stretch>
            </a:blipFill>
          </p:spPr>
        </p:sp>
      </p:grpSp>
      <p:grpSp>
        <p:nvGrpSpPr>
          <p:cNvPr name="Group 6" id="6"/>
          <p:cNvGrpSpPr/>
          <p:nvPr/>
        </p:nvGrpSpPr>
        <p:grpSpPr>
          <a:xfrm rot="0">
            <a:off x="150495" y="3598145"/>
            <a:ext cx="4289870" cy="3357820"/>
            <a:chOff x="0" y="0"/>
            <a:chExt cx="5719826" cy="4477093"/>
          </a:xfrm>
        </p:grpSpPr>
        <p:sp>
          <p:nvSpPr>
            <p:cNvPr name="Freeform 7" id="7"/>
            <p:cNvSpPr/>
            <p:nvPr/>
          </p:nvSpPr>
          <p:spPr>
            <a:xfrm flipH="false" flipV="false" rot="0">
              <a:off x="0" y="0"/>
              <a:ext cx="5719826" cy="4477131"/>
            </a:xfrm>
            <a:custGeom>
              <a:avLst/>
              <a:gdLst/>
              <a:ahLst/>
              <a:cxnLst/>
              <a:rect r="r" b="b" t="t" l="l"/>
              <a:pathLst>
                <a:path h="4477131" w="5719826">
                  <a:moveTo>
                    <a:pt x="0" y="0"/>
                  </a:moveTo>
                  <a:lnTo>
                    <a:pt x="5719826" y="0"/>
                  </a:lnTo>
                  <a:lnTo>
                    <a:pt x="5719826" y="4477131"/>
                  </a:lnTo>
                  <a:lnTo>
                    <a:pt x="0" y="4477131"/>
                  </a:lnTo>
                  <a:lnTo>
                    <a:pt x="0" y="0"/>
                  </a:lnTo>
                  <a:close/>
                </a:path>
              </a:pathLst>
            </a:custGeom>
            <a:blipFill>
              <a:blip r:embed="rId4"/>
              <a:stretch>
                <a:fillRect l="13175" t="2945" r="13162" b="2946"/>
              </a:stretch>
            </a:blip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2500"/>
            <a:ext cx="18288000" cy="12192000"/>
            <a:chOff x="0" y="0"/>
            <a:chExt cx="24384000" cy="16256000"/>
          </a:xfrm>
        </p:grpSpPr>
        <p:sp>
          <p:nvSpPr>
            <p:cNvPr name="Freeform 3" id="3" descr="A person wearing a helmet and gloves  Description automatically generated"/>
            <p:cNvSpPr/>
            <p:nvPr/>
          </p:nvSpPr>
          <p:spPr>
            <a:xfrm flipH="false" flipV="false" rot="0">
              <a:off x="0" y="0"/>
              <a:ext cx="24384000" cy="16256000"/>
            </a:xfrm>
            <a:custGeom>
              <a:avLst/>
              <a:gdLst/>
              <a:ahLst/>
              <a:cxnLst/>
              <a:rect r="r" b="b" t="t" l="l"/>
              <a:pathLst>
                <a:path h="16256000" w="24384000">
                  <a:moveTo>
                    <a:pt x="0" y="0"/>
                  </a:moveTo>
                  <a:lnTo>
                    <a:pt x="24384000" y="0"/>
                  </a:lnTo>
                  <a:lnTo>
                    <a:pt x="24384000" y="16256000"/>
                  </a:lnTo>
                  <a:lnTo>
                    <a:pt x="0" y="16256000"/>
                  </a:lnTo>
                  <a:lnTo>
                    <a:pt x="0" y="0"/>
                  </a:lnTo>
                  <a:close/>
                </a:path>
              </a:pathLst>
            </a:custGeom>
            <a:blipFill>
              <a:blip r:embed="rId2"/>
              <a:stretch>
                <a:fillRect l="0" t="-12" r="0" b="-12"/>
              </a:stretch>
            </a:blipFill>
          </p:spPr>
        </p:sp>
      </p:grpSp>
      <p:grpSp>
        <p:nvGrpSpPr>
          <p:cNvPr name="Group 4" id="4"/>
          <p:cNvGrpSpPr/>
          <p:nvPr/>
        </p:nvGrpSpPr>
        <p:grpSpPr>
          <a:xfrm rot="0">
            <a:off x="13269072" y="464487"/>
            <a:ext cx="4913871" cy="3844900"/>
            <a:chOff x="0" y="0"/>
            <a:chExt cx="6551828" cy="5126533"/>
          </a:xfrm>
        </p:grpSpPr>
        <p:sp>
          <p:nvSpPr>
            <p:cNvPr name="Freeform 5" id="5"/>
            <p:cNvSpPr/>
            <p:nvPr/>
          </p:nvSpPr>
          <p:spPr>
            <a:xfrm flipH="false" flipV="false" rot="0">
              <a:off x="0" y="0"/>
              <a:ext cx="6551803" cy="5126482"/>
            </a:xfrm>
            <a:custGeom>
              <a:avLst/>
              <a:gdLst/>
              <a:ahLst/>
              <a:cxnLst/>
              <a:rect r="r" b="b" t="t" l="l"/>
              <a:pathLst>
                <a:path h="5126482" w="6551803">
                  <a:moveTo>
                    <a:pt x="0" y="0"/>
                  </a:moveTo>
                  <a:lnTo>
                    <a:pt x="6551803" y="0"/>
                  </a:lnTo>
                  <a:lnTo>
                    <a:pt x="6551803" y="5126482"/>
                  </a:lnTo>
                  <a:lnTo>
                    <a:pt x="0" y="5126482"/>
                  </a:lnTo>
                  <a:lnTo>
                    <a:pt x="0" y="0"/>
                  </a:lnTo>
                  <a:close/>
                </a:path>
              </a:pathLst>
            </a:custGeom>
            <a:blipFill>
              <a:blip r:embed="rId3"/>
              <a:stretch>
                <a:fillRect l="13728" t="3653" r="13727" b="3632"/>
              </a:stretch>
            </a:blipFill>
          </p:spPr>
        </p:sp>
      </p:grpSp>
      <p:grpSp>
        <p:nvGrpSpPr>
          <p:cNvPr name="Group 6" id="6"/>
          <p:cNvGrpSpPr/>
          <p:nvPr/>
        </p:nvGrpSpPr>
        <p:grpSpPr>
          <a:xfrm rot="0">
            <a:off x="13216108" y="4568883"/>
            <a:ext cx="5019799" cy="3929167"/>
            <a:chOff x="0" y="0"/>
            <a:chExt cx="6693065" cy="5238890"/>
          </a:xfrm>
        </p:grpSpPr>
        <p:sp>
          <p:nvSpPr>
            <p:cNvPr name="Freeform 7" id="7"/>
            <p:cNvSpPr/>
            <p:nvPr/>
          </p:nvSpPr>
          <p:spPr>
            <a:xfrm flipH="false" flipV="false" rot="0">
              <a:off x="0" y="0"/>
              <a:ext cx="6693027" cy="5238877"/>
            </a:xfrm>
            <a:custGeom>
              <a:avLst/>
              <a:gdLst/>
              <a:ahLst/>
              <a:cxnLst/>
              <a:rect r="r" b="b" t="t" l="l"/>
              <a:pathLst>
                <a:path h="5238877" w="6693027">
                  <a:moveTo>
                    <a:pt x="0" y="0"/>
                  </a:moveTo>
                  <a:lnTo>
                    <a:pt x="6693027" y="0"/>
                  </a:lnTo>
                  <a:lnTo>
                    <a:pt x="6693027" y="5238877"/>
                  </a:lnTo>
                  <a:lnTo>
                    <a:pt x="0" y="5238877"/>
                  </a:lnTo>
                  <a:lnTo>
                    <a:pt x="0" y="0"/>
                  </a:lnTo>
                  <a:close/>
                </a:path>
              </a:pathLst>
            </a:custGeom>
            <a:blipFill>
              <a:blip r:embed="rId4"/>
              <a:stretch>
                <a:fillRect l="13175" t="2945" r="13162" b="2945"/>
              </a:stretch>
            </a:blipFill>
          </p:spPr>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2500"/>
            <a:ext cx="18288000" cy="12192000"/>
            <a:chOff x="0" y="0"/>
            <a:chExt cx="24384000" cy="16256000"/>
          </a:xfrm>
        </p:grpSpPr>
        <p:sp>
          <p:nvSpPr>
            <p:cNvPr name="Freeform 3" id="3" descr="A couple of men in the snow next to a tent  Description automatically generated"/>
            <p:cNvSpPr/>
            <p:nvPr/>
          </p:nvSpPr>
          <p:spPr>
            <a:xfrm flipH="false" flipV="false" rot="0">
              <a:off x="0" y="0"/>
              <a:ext cx="24384000" cy="16256000"/>
            </a:xfrm>
            <a:custGeom>
              <a:avLst/>
              <a:gdLst/>
              <a:ahLst/>
              <a:cxnLst/>
              <a:rect r="r" b="b" t="t" l="l"/>
              <a:pathLst>
                <a:path h="16256000" w="24384000">
                  <a:moveTo>
                    <a:pt x="0" y="0"/>
                  </a:moveTo>
                  <a:lnTo>
                    <a:pt x="24384000" y="0"/>
                  </a:lnTo>
                  <a:lnTo>
                    <a:pt x="24384000" y="16256000"/>
                  </a:lnTo>
                  <a:lnTo>
                    <a:pt x="0" y="16256000"/>
                  </a:lnTo>
                  <a:lnTo>
                    <a:pt x="0" y="0"/>
                  </a:lnTo>
                  <a:close/>
                </a:path>
              </a:pathLst>
            </a:custGeom>
            <a:blipFill>
              <a:blip r:embed="rId2"/>
              <a:stretch>
                <a:fillRect l="0" t="-12" r="0" b="-12"/>
              </a:stretch>
            </a:blipFill>
          </p:spPr>
        </p:sp>
      </p:grpSp>
      <p:grpSp>
        <p:nvGrpSpPr>
          <p:cNvPr name="Group 4" id="4"/>
          <p:cNvGrpSpPr/>
          <p:nvPr/>
        </p:nvGrpSpPr>
        <p:grpSpPr>
          <a:xfrm rot="0">
            <a:off x="13269072" y="464487"/>
            <a:ext cx="4913871" cy="3844900"/>
            <a:chOff x="0" y="0"/>
            <a:chExt cx="6551828" cy="5126533"/>
          </a:xfrm>
        </p:grpSpPr>
        <p:sp>
          <p:nvSpPr>
            <p:cNvPr name="Freeform 5" id="5"/>
            <p:cNvSpPr/>
            <p:nvPr/>
          </p:nvSpPr>
          <p:spPr>
            <a:xfrm flipH="false" flipV="false" rot="0">
              <a:off x="0" y="0"/>
              <a:ext cx="6551803" cy="5126482"/>
            </a:xfrm>
            <a:custGeom>
              <a:avLst/>
              <a:gdLst/>
              <a:ahLst/>
              <a:cxnLst/>
              <a:rect r="r" b="b" t="t" l="l"/>
              <a:pathLst>
                <a:path h="5126482" w="6551803">
                  <a:moveTo>
                    <a:pt x="0" y="0"/>
                  </a:moveTo>
                  <a:lnTo>
                    <a:pt x="6551803" y="0"/>
                  </a:lnTo>
                  <a:lnTo>
                    <a:pt x="6551803" y="5126482"/>
                  </a:lnTo>
                  <a:lnTo>
                    <a:pt x="0" y="5126482"/>
                  </a:lnTo>
                  <a:lnTo>
                    <a:pt x="0" y="0"/>
                  </a:lnTo>
                  <a:close/>
                </a:path>
              </a:pathLst>
            </a:custGeom>
            <a:blipFill>
              <a:blip r:embed="rId3"/>
              <a:stretch>
                <a:fillRect l="13728" t="3653" r="13727" b="3632"/>
              </a:stretch>
            </a:blipFill>
          </p:spPr>
        </p:sp>
      </p:grpSp>
      <p:grpSp>
        <p:nvGrpSpPr>
          <p:cNvPr name="Group 6" id="6"/>
          <p:cNvGrpSpPr/>
          <p:nvPr/>
        </p:nvGrpSpPr>
        <p:grpSpPr>
          <a:xfrm rot="0">
            <a:off x="13216108" y="4568883"/>
            <a:ext cx="5019799" cy="3929167"/>
            <a:chOff x="0" y="0"/>
            <a:chExt cx="6693065" cy="5238890"/>
          </a:xfrm>
        </p:grpSpPr>
        <p:sp>
          <p:nvSpPr>
            <p:cNvPr name="Freeform 7" id="7"/>
            <p:cNvSpPr/>
            <p:nvPr/>
          </p:nvSpPr>
          <p:spPr>
            <a:xfrm flipH="false" flipV="false" rot="0">
              <a:off x="0" y="0"/>
              <a:ext cx="6693027" cy="5238877"/>
            </a:xfrm>
            <a:custGeom>
              <a:avLst/>
              <a:gdLst/>
              <a:ahLst/>
              <a:cxnLst/>
              <a:rect r="r" b="b" t="t" l="l"/>
              <a:pathLst>
                <a:path h="5238877" w="6693027">
                  <a:moveTo>
                    <a:pt x="0" y="0"/>
                  </a:moveTo>
                  <a:lnTo>
                    <a:pt x="6693027" y="0"/>
                  </a:lnTo>
                  <a:lnTo>
                    <a:pt x="6693027" y="5238877"/>
                  </a:lnTo>
                  <a:lnTo>
                    <a:pt x="0" y="5238877"/>
                  </a:lnTo>
                  <a:lnTo>
                    <a:pt x="0" y="0"/>
                  </a:lnTo>
                  <a:close/>
                </a:path>
              </a:pathLst>
            </a:custGeom>
            <a:blipFill>
              <a:blip r:embed="rId4"/>
              <a:stretch>
                <a:fillRect l="13175" t="2945" r="13162" b="2945"/>
              </a:stretch>
            </a:blipFill>
          </p:spPr>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050" y="-960606"/>
            <a:ext cx="18288000" cy="12208212"/>
            <a:chOff x="0" y="0"/>
            <a:chExt cx="24384000" cy="16277615"/>
          </a:xfrm>
        </p:grpSpPr>
        <p:sp>
          <p:nvSpPr>
            <p:cNvPr name="Freeform 3" id="3" descr="A group of dogs pulling a sled  Description automatically generated"/>
            <p:cNvSpPr/>
            <p:nvPr/>
          </p:nvSpPr>
          <p:spPr>
            <a:xfrm flipH="false" flipV="false" rot="0">
              <a:off x="0" y="0"/>
              <a:ext cx="24384000" cy="16277589"/>
            </a:xfrm>
            <a:custGeom>
              <a:avLst/>
              <a:gdLst/>
              <a:ahLst/>
              <a:cxnLst/>
              <a:rect r="r" b="b" t="t" l="l"/>
              <a:pathLst>
                <a:path h="16277589" w="24384000">
                  <a:moveTo>
                    <a:pt x="0" y="0"/>
                  </a:moveTo>
                  <a:lnTo>
                    <a:pt x="24384000" y="0"/>
                  </a:lnTo>
                  <a:lnTo>
                    <a:pt x="24384000" y="16277589"/>
                  </a:lnTo>
                  <a:lnTo>
                    <a:pt x="0" y="16277589"/>
                  </a:lnTo>
                  <a:lnTo>
                    <a:pt x="0" y="0"/>
                  </a:lnTo>
                  <a:close/>
                </a:path>
              </a:pathLst>
            </a:custGeom>
            <a:blipFill>
              <a:blip r:embed="rId2"/>
              <a:stretch>
                <a:fillRect l="0" t="0" r="0" b="-17"/>
              </a:stretch>
            </a:blipFill>
          </p:spPr>
        </p:sp>
      </p:grpSp>
      <p:grpSp>
        <p:nvGrpSpPr>
          <p:cNvPr name="Group 4" id="4"/>
          <p:cNvGrpSpPr/>
          <p:nvPr/>
        </p:nvGrpSpPr>
        <p:grpSpPr>
          <a:xfrm rot="0">
            <a:off x="13216108" y="4568883"/>
            <a:ext cx="5019799" cy="3929167"/>
            <a:chOff x="0" y="0"/>
            <a:chExt cx="6693065" cy="5238890"/>
          </a:xfrm>
        </p:grpSpPr>
        <p:sp>
          <p:nvSpPr>
            <p:cNvPr name="Freeform 5" id="5"/>
            <p:cNvSpPr/>
            <p:nvPr/>
          </p:nvSpPr>
          <p:spPr>
            <a:xfrm flipH="false" flipV="false" rot="0">
              <a:off x="0" y="0"/>
              <a:ext cx="6693027" cy="5238877"/>
            </a:xfrm>
            <a:custGeom>
              <a:avLst/>
              <a:gdLst/>
              <a:ahLst/>
              <a:cxnLst/>
              <a:rect r="r" b="b" t="t" l="l"/>
              <a:pathLst>
                <a:path h="5238877" w="6693027">
                  <a:moveTo>
                    <a:pt x="0" y="0"/>
                  </a:moveTo>
                  <a:lnTo>
                    <a:pt x="6693027" y="0"/>
                  </a:lnTo>
                  <a:lnTo>
                    <a:pt x="6693027" y="5238877"/>
                  </a:lnTo>
                  <a:lnTo>
                    <a:pt x="0" y="5238877"/>
                  </a:lnTo>
                  <a:lnTo>
                    <a:pt x="0" y="0"/>
                  </a:lnTo>
                  <a:close/>
                </a:path>
              </a:pathLst>
            </a:custGeom>
            <a:blipFill>
              <a:blip r:embed="rId3"/>
              <a:stretch>
                <a:fillRect l="13175" t="2945" r="13162" b="2945"/>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FIRST CLASS ADVENTURE &amp; AQUATICS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6448240" y="1586559"/>
            <a:ext cx="6615318" cy="4250341"/>
            <a:chOff x="0" y="0"/>
            <a:chExt cx="500886" cy="321819"/>
          </a:xfrm>
        </p:grpSpPr>
        <p:sp>
          <p:nvSpPr>
            <p:cNvPr name="Freeform 17" id="17"/>
            <p:cNvSpPr/>
            <p:nvPr/>
          </p:nvSpPr>
          <p:spPr>
            <a:xfrm flipH="false" flipV="false" rot="0">
              <a:off x="0" y="0"/>
              <a:ext cx="500886" cy="321819"/>
            </a:xfrm>
            <a:custGeom>
              <a:avLst/>
              <a:gdLst/>
              <a:ahLst/>
              <a:cxnLst/>
              <a:rect r="r" b="b" t="t" l="l"/>
              <a:pathLst>
                <a:path h="321819" w="500886">
                  <a:moveTo>
                    <a:pt x="0" y="0"/>
                  </a:moveTo>
                  <a:lnTo>
                    <a:pt x="500886" y="0"/>
                  </a:lnTo>
                  <a:lnTo>
                    <a:pt x="500886" y="321819"/>
                  </a:lnTo>
                  <a:lnTo>
                    <a:pt x="0" y="321819"/>
                  </a:lnTo>
                  <a:close/>
                </a:path>
              </a:pathLst>
            </a:custGeom>
            <a:blipFill>
              <a:blip r:embed="rId5"/>
              <a:stretch>
                <a:fillRect l="0" t="-5272" r="0" b="-6646"/>
              </a:stretch>
            </a:blipFill>
          </p:spPr>
        </p:sp>
      </p:grpSp>
      <p:sp>
        <p:nvSpPr>
          <p:cNvPr name="TextBox 18" id="18"/>
          <p:cNvSpPr txBox="true"/>
          <p:nvPr/>
        </p:nvSpPr>
        <p:spPr>
          <a:xfrm rot="0">
            <a:off x="352433" y="1510359"/>
            <a:ext cx="5988251" cy="4326541"/>
          </a:xfrm>
          <a:prstGeom prst="rect">
            <a:avLst/>
          </a:prstGeom>
        </p:spPr>
        <p:txBody>
          <a:bodyPr anchor="t" rtlCol="false" tIns="0" lIns="0" bIns="0" rIns="0">
            <a:spAutoFit/>
          </a:bodyPr>
          <a:lstStyle/>
          <a:p>
            <a:pPr algn="l">
              <a:lnSpc>
                <a:spcPts val="4723"/>
              </a:lnSpc>
            </a:pPr>
            <a:r>
              <a:rPr lang="en-US" sz="3350">
                <a:solidFill>
                  <a:srgbClr val="024C86"/>
                </a:solidFill>
                <a:latin typeface="Oswald"/>
                <a:ea typeface="Oswald"/>
                <a:cs typeface="Oswald"/>
                <a:sym typeface="Oswald"/>
              </a:rPr>
              <a:t>A FUN SKILL FOCUSED PROGRAM!</a:t>
            </a:r>
          </a:p>
          <a:p>
            <a:pPr algn="l">
              <a:lnSpc>
                <a:spcPts val="1769"/>
              </a:lnSpc>
            </a:pPr>
            <a:r>
              <a:rPr lang="en-US" sz="1255">
                <a:solidFill>
                  <a:srgbClr val="024C86"/>
                </a:solidFill>
                <a:latin typeface="Oswald"/>
                <a:ea typeface="Oswald"/>
                <a:cs typeface="Oswald"/>
                <a:sym typeface="Oswald"/>
              </a:rPr>
              <a:t>   </a:t>
            </a:r>
          </a:p>
          <a:p>
            <a:pPr algn="l">
              <a:lnSpc>
                <a:spcPts val="3101"/>
              </a:lnSpc>
            </a:pPr>
            <a:r>
              <a:rPr lang="en-US" sz="2199">
                <a:solidFill>
                  <a:srgbClr val="000000"/>
                </a:solidFill>
                <a:latin typeface="Raleway"/>
                <a:ea typeface="Raleway"/>
                <a:cs typeface="Raleway"/>
                <a:sym typeface="Raleway"/>
              </a:rPr>
              <a:t>THE</a:t>
            </a:r>
            <a:r>
              <a:rPr lang="en-US" sz="2199">
                <a:solidFill>
                  <a:srgbClr val="000000"/>
                </a:solidFill>
                <a:latin typeface="Raleway"/>
                <a:ea typeface="Raleway"/>
                <a:cs typeface="Raleway"/>
                <a:sym typeface="Raleway"/>
              </a:rPr>
              <a:t> First Class Adventure program is an outdoor advancement program that focuses on Tenderfoot, Second Class and First Class requirements that can be done in a camp setting. Scouts will work with Many Point's engaging staff to become experienced at Scouting skills. After witnessing the Scout's advancement, unit leaders and Troop Guides can mark the advancement complete! </a:t>
            </a:r>
          </a:p>
        </p:txBody>
      </p:sp>
      <p:sp>
        <p:nvSpPr>
          <p:cNvPr name="TextBox 19" id="19"/>
          <p:cNvSpPr txBox="true"/>
          <p:nvPr/>
        </p:nvSpPr>
        <p:spPr>
          <a:xfrm rot="0">
            <a:off x="352433" y="6094075"/>
            <a:ext cx="9114510" cy="2154884"/>
          </a:xfrm>
          <a:prstGeom prst="rect">
            <a:avLst/>
          </a:prstGeom>
        </p:spPr>
        <p:txBody>
          <a:bodyPr anchor="t" rtlCol="false" tIns="0" lIns="0" bIns="0" rIns="0">
            <a:spAutoFit/>
          </a:bodyPr>
          <a:lstStyle/>
          <a:p>
            <a:pPr algn="l">
              <a:lnSpc>
                <a:spcPts val="4718"/>
              </a:lnSpc>
            </a:pPr>
            <a:r>
              <a:rPr lang="en-US" sz="3346">
                <a:solidFill>
                  <a:srgbClr val="024C86"/>
                </a:solidFill>
                <a:latin typeface="Oswald"/>
                <a:ea typeface="Oswald"/>
                <a:cs typeface="Oswald"/>
                <a:sym typeface="Oswald"/>
              </a:rPr>
              <a:t>REQUIREMENTS COVERED IN FIRST CLASS ADVENTURE</a:t>
            </a:r>
          </a:p>
          <a:p>
            <a:pPr algn="l" marL="474979" indent="-237490" lvl="1">
              <a:lnSpc>
                <a:spcPts val="3101"/>
              </a:lnSpc>
              <a:buFont typeface="Arial"/>
              <a:buChar char="•"/>
            </a:pPr>
            <a:r>
              <a:rPr lang="en-US" sz="2199">
                <a:solidFill>
                  <a:srgbClr val="000000"/>
                </a:solidFill>
                <a:latin typeface="Raleway"/>
                <a:ea typeface="Raleway"/>
                <a:cs typeface="Raleway"/>
                <a:sym typeface="Raleway"/>
              </a:rPr>
              <a:t>SC</a:t>
            </a:r>
            <a:r>
              <a:rPr lang="en-US" sz="2199">
                <a:solidFill>
                  <a:srgbClr val="000000"/>
                </a:solidFill>
                <a:latin typeface="Raleway"/>
                <a:ea typeface="Raleway"/>
                <a:cs typeface="Raleway"/>
                <a:sym typeface="Raleway"/>
              </a:rPr>
              <a:t>out Rank: 1e, 4ab, 5</a:t>
            </a:r>
          </a:p>
          <a:p>
            <a:pPr algn="l" marL="474979" indent="-237490" lvl="1">
              <a:lnSpc>
                <a:spcPts val="3101"/>
              </a:lnSpc>
              <a:buFont typeface="Arial"/>
              <a:buChar char="•"/>
            </a:pPr>
            <a:r>
              <a:rPr lang="en-US" sz="2199">
                <a:solidFill>
                  <a:srgbClr val="000000"/>
                </a:solidFill>
                <a:latin typeface="Raleway"/>
                <a:ea typeface="Raleway"/>
                <a:cs typeface="Raleway"/>
                <a:sym typeface="Raleway"/>
              </a:rPr>
              <a:t>Tenderfoot Rank: 1ac, 3d, 4b, 5abc, 7a, 8</a:t>
            </a:r>
          </a:p>
          <a:p>
            <a:pPr algn="l" marL="474979" indent="-237490" lvl="1">
              <a:lnSpc>
                <a:spcPts val="3101"/>
              </a:lnSpc>
              <a:buFont typeface="Arial"/>
              <a:buChar char="•"/>
            </a:pPr>
            <a:r>
              <a:rPr lang="en-US" sz="2199">
                <a:solidFill>
                  <a:srgbClr val="000000"/>
                </a:solidFill>
                <a:latin typeface="Raleway"/>
                <a:ea typeface="Raleway"/>
                <a:cs typeface="Raleway"/>
                <a:sym typeface="Raleway"/>
              </a:rPr>
              <a:t>Second Class Rank: 1b, 2abcdfg, 3abcd, 4, 8a</a:t>
            </a:r>
          </a:p>
          <a:p>
            <a:pPr algn="l" marL="474979" indent="-237490" lvl="1">
              <a:lnSpc>
                <a:spcPts val="3101"/>
              </a:lnSpc>
              <a:buFont typeface="Arial"/>
              <a:buChar char="•"/>
            </a:pPr>
            <a:r>
              <a:rPr lang="en-US" sz="2199">
                <a:solidFill>
                  <a:srgbClr val="000000"/>
                </a:solidFill>
                <a:latin typeface="Raleway"/>
                <a:ea typeface="Raleway"/>
                <a:cs typeface="Raleway"/>
                <a:sym typeface="Raleway"/>
              </a:rPr>
              <a:t>First Class Rank: 1b, 3abcd 4b, 5a</a:t>
            </a:r>
          </a:p>
        </p:txBody>
      </p:sp>
      <p:sp>
        <p:nvSpPr>
          <p:cNvPr name="TextBox 20" id="20"/>
          <p:cNvSpPr txBox="true"/>
          <p:nvPr/>
        </p:nvSpPr>
        <p:spPr>
          <a:xfrm rot="0">
            <a:off x="352433" y="8363260"/>
            <a:ext cx="8179257" cy="1373791"/>
          </a:xfrm>
          <a:prstGeom prst="rect">
            <a:avLst/>
          </a:prstGeom>
        </p:spPr>
        <p:txBody>
          <a:bodyPr anchor="t" rtlCol="false" tIns="0" lIns="0" bIns="0" rIns="0">
            <a:spAutoFit/>
          </a:bodyPr>
          <a:lstStyle/>
          <a:p>
            <a:pPr algn="l">
              <a:lnSpc>
                <a:spcPts val="4723"/>
              </a:lnSpc>
            </a:pPr>
            <a:r>
              <a:rPr lang="en-US" sz="3350">
                <a:solidFill>
                  <a:srgbClr val="024C86"/>
                </a:solidFill>
                <a:latin typeface="Oswald"/>
                <a:ea typeface="Oswald"/>
                <a:cs typeface="Oswald"/>
                <a:sym typeface="Oswald"/>
              </a:rPr>
              <a:t>REQUIREMENTS COVERED IN FIRST CLASS AQUATICS</a:t>
            </a:r>
          </a:p>
          <a:p>
            <a:pPr algn="l" marL="474979" indent="-237490" lvl="1">
              <a:lnSpc>
                <a:spcPts val="3101"/>
              </a:lnSpc>
              <a:buFont typeface="Arial"/>
              <a:buChar char="•"/>
            </a:pPr>
            <a:r>
              <a:rPr lang="en-US" sz="2199">
                <a:solidFill>
                  <a:srgbClr val="000000"/>
                </a:solidFill>
                <a:latin typeface="Raleway"/>
                <a:ea typeface="Raleway"/>
                <a:cs typeface="Raleway"/>
                <a:sym typeface="Raleway"/>
              </a:rPr>
              <a:t>SEC</a:t>
            </a:r>
            <a:r>
              <a:rPr lang="en-US" sz="2199">
                <a:solidFill>
                  <a:srgbClr val="000000"/>
                </a:solidFill>
                <a:latin typeface="Raleway"/>
                <a:ea typeface="Raleway"/>
                <a:cs typeface="Raleway"/>
                <a:sym typeface="Raleway"/>
              </a:rPr>
              <a:t>ond Class Rank: 5abcd</a:t>
            </a:r>
          </a:p>
          <a:p>
            <a:pPr algn="l" marL="474979" indent="-237490" lvl="1">
              <a:lnSpc>
                <a:spcPts val="3101"/>
              </a:lnSpc>
              <a:buFont typeface="Arial"/>
              <a:buChar char="•"/>
            </a:pPr>
            <a:r>
              <a:rPr lang="en-US" sz="2199">
                <a:solidFill>
                  <a:srgbClr val="000000"/>
                </a:solidFill>
                <a:latin typeface="Raleway"/>
                <a:ea typeface="Raleway"/>
                <a:cs typeface="Raleway"/>
                <a:sym typeface="Raleway"/>
              </a:rPr>
              <a:t>First Class Rank: 5bcd, 6abcde</a:t>
            </a:r>
          </a:p>
        </p:txBody>
      </p:sp>
      <p:sp>
        <p:nvSpPr>
          <p:cNvPr name="TextBox 21" id="21"/>
          <p:cNvSpPr txBox="true"/>
          <p:nvPr/>
        </p:nvSpPr>
        <p:spPr>
          <a:xfrm rot="0">
            <a:off x="13650917" y="1581460"/>
            <a:ext cx="4345229" cy="8012716"/>
          </a:xfrm>
          <a:prstGeom prst="rect">
            <a:avLst/>
          </a:prstGeom>
        </p:spPr>
        <p:txBody>
          <a:bodyPr anchor="t" rtlCol="false" tIns="0" lIns="0" bIns="0" rIns="0">
            <a:spAutoFit/>
          </a:bodyPr>
          <a:lstStyle/>
          <a:p>
            <a:pPr algn="l">
              <a:lnSpc>
                <a:spcPts val="4723"/>
              </a:lnSpc>
            </a:pPr>
            <a:r>
              <a:rPr lang="en-US" sz="3350">
                <a:solidFill>
                  <a:srgbClr val="024C86"/>
                </a:solidFill>
                <a:latin typeface="Oswald"/>
                <a:ea typeface="Oswald"/>
                <a:cs typeface="Oswald"/>
                <a:sym typeface="Oswald"/>
              </a:rPr>
              <a:t>OTHER INFO</a:t>
            </a:r>
          </a:p>
          <a:p>
            <a:pPr algn="l" marL="474979" indent="-237490" lvl="1">
              <a:lnSpc>
                <a:spcPts val="3101"/>
              </a:lnSpc>
              <a:buFont typeface="Arial"/>
              <a:buChar char="•"/>
            </a:pPr>
            <a:r>
              <a:rPr lang="en-US" sz="2199">
                <a:solidFill>
                  <a:srgbClr val="000000"/>
                </a:solidFill>
                <a:latin typeface="Raleway"/>
                <a:ea typeface="Raleway"/>
                <a:cs typeface="Raleway"/>
                <a:sym typeface="Raleway"/>
              </a:rPr>
              <a:t>First Class Adventure Hike: On Wednesday evening Scouts will have the opportunity to complete their five-mile hike requirement</a:t>
            </a:r>
          </a:p>
          <a:p>
            <a:pPr algn="l" marL="474979" indent="-237490" lvl="1">
              <a:lnSpc>
                <a:spcPts val="3101"/>
              </a:lnSpc>
              <a:buFont typeface="Arial"/>
              <a:buChar char="•"/>
            </a:pPr>
            <a:r>
              <a:rPr lang="en-US" sz="2199">
                <a:solidFill>
                  <a:srgbClr val="000000"/>
                </a:solidFill>
                <a:latin typeface="Raleway"/>
                <a:ea typeface="Raleway"/>
                <a:cs typeface="Raleway"/>
                <a:sym typeface="Raleway"/>
              </a:rPr>
              <a:t>Scouts will also have the opportunity to earn Totin’ Chip and Firem’n Chit during the sessions</a:t>
            </a:r>
          </a:p>
          <a:p>
            <a:pPr algn="l" marL="474979" indent="-237490" lvl="1">
              <a:lnSpc>
                <a:spcPts val="3101"/>
              </a:lnSpc>
              <a:buFont typeface="Arial"/>
              <a:buChar char="•"/>
            </a:pPr>
            <a:r>
              <a:rPr lang="en-US" sz="2199">
                <a:solidFill>
                  <a:srgbClr val="000000"/>
                </a:solidFill>
                <a:latin typeface="Raleway"/>
                <a:ea typeface="Raleway"/>
                <a:cs typeface="Raleway"/>
                <a:sym typeface="Raleway"/>
              </a:rPr>
              <a:t>Many Point recommends that scouts who attend First Class Adventure either take Leatherwork &amp; Textiles or Fish and Wildlife Management &amp; Mammal Study during session 3. Both of these offerings are good introductory classes to Merit Badges at Many Point.</a:t>
            </a:r>
          </a:p>
        </p:txBody>
      </p:sp>
      <p:sp>
        <p:nvSpPr>
          <p:cNvPr name="TextBox 22" id="22"/>
          <p:cNvSpPr txBox="true"/>
          <p:nvPr/>
        </p:nvSpPr>
        <p:spPr>
          <a:xfrm rot="0">
            <a:off x="9204705" y="6094075"/>
            <a:ext cx="3858853" cy="3326416"/>
          </a:xfrm>
          <a:prstGeom prst="rect">
            <a:avLst/>
          </a:prstGeom>
        </p:spPr>
        <p:txBody>
          <a:bodyPr anchor="t" rtlCol="false" tIns="0" lIns="0" bIns="0" rIns="0">
            <a:spAutoFit/>
          </a:bodyPr>
          <a:lstStyle/>
          <a:p>
            <a:pPr algn="l">
              <a:lnSpc>
                <a:spcPts val="4723"/>
              </a:lnSpc>
            </a:pPr>
            <a:r>
              <a:rPr lang="en-US" sz="3350">
                <a:solidFill>
                  <a:srgbClr val="024C86"/>
                </a:solidFill>
                <a:latin typeface="Oswald"/>
                <a:ea typeface="Oswald"/>
                <a:cs typeface="Oswald"/>
                <a:sym typeface="Oswald"/>
              </a:rPr>
              <a:t>ADULT LEADER SUPPORT</a:t>
            </a:r>
          </a:p>
          <a:p>
            <a:pPr algn="l">
              <a:lnSpc>
                <a:spcPts val="3101"/>
              </a:lnSpc>
            </a:pPr>
            <a:r>
              <a:rPr lang="en-US" sz="2199">
                <a:solidFill>
                  <a:srgbClr val="000000"/>
                </a:solidFill>
                <a:latin typeface="Raleway"/>
                <a:ea typeface="Raleway"/>
                <a:cs typeface="Raleway"/>
                <a:sym typeface="Raleway"/>
              </a:rPr>
              <a:t>AT</a:t>
            </a:r>
            <a:r>
              <a:rPr lang="en-US" sz="2199">
                <a:solidFill>
                  <a:srgbClr val="000000"/>
                </a:solidFill>
                <a:latin typeface="Raleway"/>
                <a:ea typeface="Raleway"/>
                <a:cs typeface="Raleway"/>
                <a:sym typeface="Raleway"/>
              </a:rPr>
              <a:t> least one leader from each unit with Scouts enrolled in the First Class Adventure program </a:t>
            </a:r>
            <a:r>
              <a:rPr lang="en-US" sz="2199" b="true">
                <a:solidFill>
                  <a:srgbClr val="000000"/>
                </a:solidFill>
                <a:latin typeface="Raleway Bold"/>
                <a:ea typeface="Raleway Bold"/>
                <a:cs typeface="Raleway Bold"/>
                <a:sym typeface="Raleway Bold"/>
              </a:rPr>
              <a:t>MUST</a:t>
            </a:r>
            <a:r>
              <a:rPr lang="en-US" sz="2199">
                <a:solidFill>
                  <a:srgbClr val="000000"/>
                </a:solidFill>
                <a:latin typeface="Raleway"/>
                <a:ea typeface="Raleway"/>
                <a:cs typeface="Raleway"/>
                <a:sym typeface="Raleway"/>
              </a:rPr>
              <a:t> attend alongside the Scouts to help with instruction, organization, and skill testing.</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050" y="-960606"/>
            <a:ext cx="18288000" cy="12208212"/>
            <a:chOff x="0" y="0"/>
            <a:chExt cx="24384000" cy="16277615"/>
          </a:xfrm>
        </p:grpSpPr>
        <p:sp>
          <p:nvSpPr>
            <p:cNvPr name="Freeform 3" id="3"/>
            <p:cNvSpPr/>
            <p:nvPr/>
          </p:nvSpPr>
          <p:spPr>
            <a:xfrm flipH="false" flipV="false" rot="0">
              <a:off x="0" y="0"/>
              <a:ext cx="24384000" cy="16277589"/>
            </a:xfrm>
            <a:custGeom>
              <a:avLst/>
              <a:gdLst/>
              <a:ahLst/>
              <a:cxnLst/>
              <a:rect r="r" b="b" t="t" l="l"/>
              <a:pathLst>
                <a:path h="16277589" w="24384000">
                  <a:moveTo>
                    <a:pt x="0" y="0"/>
                  </a:moveTo>
                  <a:lnTo>
                    <a:pt x="24384000" y="0"/>
                  </a:lnTo>
                  <a:lnTo>
                    <a:pt x="24384000" y="16277589"/>
                  </a:lnTo>
                  <a:lnTo>
                    <a:pt x="0" y="16277589"/>
                  </a:lnTo>
                  <a:lnTo>
                    <a:pt x="0" y="0"/>
                  </a:lnTo>
                  <a:close/>
                </a:path>
              </a:pathLst>
            </a:custGeom>
            <a:blipFill>
              <a:blip r:embed="rId2"/>
              <a:stretch>
                <a:fillRect l="-1422" t="0" r="-1422" b="0"/>
              </a:stretch>
            </a:blipFill>
          </p:spPr>
        </p:sp>
      </p:grpSp>
      <p:grpSp>
        <p:nvGrpSpPr>
          <p:cNvPr name="Group 4" id="4"/>
          <p:cNvGrpSpPr/>
          <p:nvPr/>
        </p:nvGrpSpPr>
        <p:grpSpPr>
          <a:xfrm rot="0">
            <a:off x="-19050" y="6356084"/>
            <a:ext cx="5023802" cy="3930916"/>
            <a:chOff x="0" y="0"/>
            <a:chExt cx="6551828" cy="5126533"/>
          </a:xfrm>
        </p:grpSpPr>
        <p:sp>
          <p:nvSpPr>
            <p:cNvPr name="Freeform 5" id="5"/>
            <p:cNvSpPr/>
            <p:nvPr/>
          </p:nvSpPr>
          <p:spPr>
            <a:xfrm flipH="false" flipV="false" rot="0">
              <a:off x="0" y="0"/>
              <a:ext cx="6551803" cy="5126482"/>
            </a:xfrm>
            <a:custGeom>
              <a:avLst/>
              <a:gdLst/>
              <a:ahLst/>
              <a:cxnLst/>
              <a:rect r="r" b="b" t="t" l="l"/>
              <a:pathLst>
                <a:path h="5126482" w="6551803">
                  <a:moveTo>
                    <a:pt x="0" y="0"/>
                  </a:moveTo>
                  <a:lnTo>
                    <a:pt x="6551803" y="0"/>
                  </a:lnTo>
                  <a:lnTo>
                    <a:pt x="6551803" y="5126482"/>
                  </a:lnTo>
                  <a:lnTo>
                    <a:pt x="0" y="5126482"/>
                  </a:lnTo>
                  <a:lnTo>
                    <a:pt x="0" y="0"/>
                  </a:lnTo>
                  <a:close/>
                </a:path>
              </a:pathLst>
            </a:custGeom>
            <a:blipFill>
              <a:blip r:embed="rId3"/>
              <a:stretch>
                <a:fillRect l="13728" t="3653" r="13727" b="3632"/>
              </a:stretch>
            </a:blipFill>
          </p:spPr>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4368850" y="3607018"/>
            <a:ext cx="9505191" cy="3377764"/>
            <a:chOff x="0" y="0"/>
            <a:chExt cx="12673587" cy="4503685"/>
          </a:xfrm>
        </p:grpSpPr>
        <p:sp>
          <p:nvSpPr>
            <p:cNvPr name="Freeform 8" id="8"/>
            <p:cNvSpPr/>
            <p:nvPr/>
          </p:nvSpPr>
          <p:spPr>
            <a:xfrm flipH="false" flipV="false" rot="0">
              <a:off x="0" y="0"/>
              <a:ext cx="12673588" cy="4503685"/>
            </a:xfrm>
            <a:custGeom>
              <a:avLst/>
              <a:gdLst/>
              <a:ahLst/>
              <a:cxnLst/>
              <a:rect r="r" b="b" t="t" l="l"/>
              <a:pathLst>
                <a:path h="4503685" w="12673588">
                  <a:moveTo>
                    <a:pt x="0" y="0"/>
                  </a:moveTo>
                  <a:lnTo>
                    <a:pt x="12673588" y="0"/>
                  </a:lnTo>
                  <a:lnTo>
                    <a:pt x="12673588" y="4503685"/>
                  </a:lnTo>
                  <a:lnTo>
                    <a:pt x="0" y="4503685"/>
                  </a:lnTo>
                  <a:close/>
                </a:path>
              </a:pathLst>
            </a:custGeom>
            <a:blipFill>
              <a:blip r:embed="rId3">
                <a:alphaModFix amt="0"/>
              </a:blip>
              <a:stretch>
                <a:fillRect l="0" t="-59631" r="58992" b="10409"/>
              </a:stretch>
            </a:blipFill>
          </p:spPr>
        </p:sp>
        <p:sp>
          <p:nvSpPr>
            <p:cNvPr name="TextBox 9" id="9"/>
            <p:cNvSpPr txBox="true"/>
            <p:nvPr/>
          </p:nvSpPr>
          <p:spPr>
            <a:xfrm>
              <a:off x="0" y="238125"/>
              <a:ext cx="12673587" cy="4265560"/>
            </a:xfrm>
            <a:prstGeom prst="rect">
              <a:avLst/>
            </a:prstGeom>
          </p:spPr>
          <p:txBody>
            <a:bodyPr anchor="ctr" rtlCol="false" tIns="0" lIns="0" bIns="0" rIns="0"/>
            <a:lstStyle/>
            <a:p>
              <a:pPr algn="r">
                <a:lnSpc>
                  <a:spcPts val="14278"/>
                </a:lnSpc>
              </a:pPr>
              <a:r>
                <a:rPr lang="en-US" b="true" sz="13998">
                  <a:solidFill>
                    <a:srgbClr val="024C86"/>
                  </a:solidFill>
                  <a:latin typeface="Oswald Bold"/>
                  <a:ea typeface="Oswald Bold"/>
                  <a:cs typeface="Oswald Bold"/>
                  <a:sym typeface="Oswald Bold"/>
                </a:rPr>
                <a:t>QUESTIONS?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sp>
        <p:nvSpPr>
          <p:cNvPr name="TextBox 16" id="16"/>
          <p:cNvSpPr txBox="true"/>
          <p:nvPr/>
        </p:nvSpPr>
        <p:spPr>
          <a:xfrm rot="0">
            <a:off x="352433" y="1623633"/>
            <a:ext cx="5334000" cy="4703592"/>
          </a:xfrm>
          <a:prstGeom prst="rect">
            <a:avLst/>
          </a:prstGeom>
        </p:spPr>
        <p:txBody>
          <a:bodyPr anchor="t" rtlCol="false" tIns="0" lIns="0" bIns="0" rIns="0">
            <a:spAutoFit/>
          </a:bodyPr>
          <a:lstStyle/>
          <a:p>
            <a:pPr algn="l">
              <a:lnSpc>
                <a:spcPts val="3413"/>
              </a:lnSpc>
            </a:pPr>
            <a:r>
              <a:rPr lang="en-US" sz="2438">
                <a:solidFill>
                  <a:srgbClr val="024C86"/>
                </a:solidFill>
                <a:latin typeface="Oswald"/>
                <a:ea typeface="Oswald"/>
                <a:cs typeface="Oswald"/>
                <a:sym typeface="Oswald"/>
              </a:rPr>
              <a:t>WHAT IS A UNIT ACTIVITY?</a:t>
            </a:r>
          </a:p>
          <a:p>
            <a:pPr algn="l">
              <a:lnSpc>
                <a:spcPts val="3079"/>
              </a:lnSpc>
            </a:pPr>
            <a:r>
              <a:rPr lang="en-US" sz="2199">
                <a:solidFill>
                  <a:srgbClr val="000000"/>
                </a:solidFill>
                <a:latin typeface="Raleway"/>
                <a:ea typeface="Raleway"/>
                <a:cs typeface="Raleway"/>
                <a:sym typeface="Raleway"/>
              </a:rPr>
              <a:t>MANY P</a:t>
            </a:r>
            <a:r>
              <a:rPr lang="en-US" sz="2199">
                <a:solidFill>
                  <a:srgbClr val="000000"/>
                </a:solidFill>
                <a:latin typeface="Raleway"/>
                <a:ea typeface="Raleway"/>
                <a:cs typeface="Raleway"/>
                <a:sym typeface="Raleway"/>
              </a:rPr>
              <a:t>OIN</a:t>
            </a:r>
            <a:r>
              <a:rPr lang="en-US" sz="2199">
                <a:solidFill>
                  <a:srgbClr val="000000"/>
                </a:solidFill>
                <a:latin typeface="Raleway"/>
                <a:ea typeface="Raleway"/>
                <a:cs typeface="Raleway"/>
                <a:sym typeface="Raleway"/>
              </a:rPr>
              <a:t>t was the first camp built and designed for unit development, and in staying true to our mission, we have structured program hours just for your unit! </a:t>
            </a:r>
          </a:p>
          <a:p>
            <a:pPr algn="l">
              <a:lnSpc>
                <a:spcPts val="3079"/>
              </a:lnSpc>
            </a:pPr>
            <a:r>
              <a:rPr lang="en-US" sz="2199">
                <a:solidFill>
                  <a:srgbClr val="000000"/>
                </a:solidFill>
                <a:latin typeface="Raleway"/>
                <a:ea typeface="Raleway"/>
                <a:cs typeface="Raleway"/>
                <a:sym typeface="Raleway"/>
              </a:rPr>
              <a:t> </a:t>
            </a:r>
          </a:p>
          <a:p>
            <a:pPr algn="l">
              <a:lnSpc>
                <a:spcPts val="3079"/>
              </a:lnSpc>
            </a:pPr>
            <a:r>
              <a:rPr lang="en-US" sz="2199">
                <a:solidFill>
                  <a:srgbClr val="000000"/>
                </a:solidFill>
                <a:latin typeface="Raleway"/>
                <a:ea typeface="Raleway"/>
                <a:cs typeface="Raleway"/>
                <a:sym typeface="Raleway"/>
              </a:rPr>
              <a:t>Each afternoon, your unit will do three hours of activities together.</a:t>
            </a:r>
          </a:p>
          <a:p>
            <a:pPr algn="l">
              <a:lnSpc>
                <a:spcPts val="3079"/>
              </a:lnSpc>
            </a:pPr>
            <a:r>
              <a:rPr lang="en-US" sz="2199">
                <a:solidFill>
                  <a:srgbClr val="000000"/>
                </a:solidFill>
                <a:latin typeface="Raleway"/>
                <a:ea typeface="Raleway"/>
                <a:cs typeface="Raleway"/>
                <a:sym typeface="Raleway"/>
              </a:rPr>
              <a:t> </a:t>
            </a:r>
          </a:p>
          <a:p>
            <a:pPr algn="l">
              <a:lnSpc>
                <a:spcPts val="3079"/>
              </a:lnSpc>
            </a:pPr>
            <a:r>
              <a:rPr lang="en-US" sz="2199">
                <a:solidFill>
                  <a:srgbClr val="000000"/>
                </a:solidFill>
                <a:latin typeface="Raleway"/>
                <a:ea typeface="Raleway"/>
                <a:cs typeface="Raleway"/>
                <a:sym typeface="Raleway"/>
              </a:rPr>
              <a:t>For program descriptions, please visit </a:t>
            </a:r>
            <a:r>
              <a:rPr lang="en-US" sz="2199" u="sng">
                <a:solidFill>
                  <a:srgbClr val="000000"/>
                </a:solidFill>
                <a:latin typeface="Raleway"/>
                <a:ea typeface="Raleway"/>
                <a:cs typeface="Raleway"/>
                <a:sym typeface="Raleway"/>
              </a:rPr>
              <a:t>manypoint.org/program</a:t>
            </a:r>
          </a:p>
        </p:txBody>
      </p:sp>
      <p:sp>
        <p:nvSpPr>
          <p:cNvPr name="TextBox 17" id="17"/>
          <p:cNvSpPr txBox="true"/>
          <p:nvPr/>
        </p:nvSpPr>
        <p:spPr>
          <a:xfrm rot="0">
            <a:off x="6756400" y="1595058"/>
            <a:ext cx="5334000" cy="4882515"/>
          </a:xfrm>
          <a:prstGeom prst="rect">
            <a:avLst/>
          </a:prstGeom>
        </p:spPr>
        <p:txBody>
          <a:bodyPr anchor="t" rtlCol="false" tIns="0" lIns="0" bIns="0" rIns="0">
            <a:spAutoFit/>
          </a:bodyPr>
          <a:lstStyle/>
          <a:p>
            <a:pPr algn="l">
              <a:lnSpc>
                <a:spcPts val="4690"/>
              </a:lnSpc>
            </a:pPr>
            <a:r>
              <a:rPr lang="en-US" sz="3350">
                <a:solidFill>
                  <a:srgbClr val="024C86"/>
                </a:solidFill>
                <a:latin typeface="Oswald"/>
                <a:ea typeface="Oswald"/>
                <a:cs typeface="Oswald"/>
                <a:sym typeface="Oswald"/>
              </a:rPr>
              <a:t>HOW DO I SIGN UP?</a:t>
            </a:r>
          </a:p>
          <a:p>
            <a:pPr algn="l">
              <a:lnSpc>
                <a:spcPts val="3079"/>
              </a:lnSpc>
            </a:pPr>
            <a:r>
              <a:rPr lang="en-US" sz="2199" b="true">
                <a:solidFill>
                  <a:srgbClr val="024C86"/>
                </a:solidFill>
                <a:latin typeface="Raleway Bold"/>
                <a:ea typeface="Raleway Bold"/>
                <a:cs typeface="Raleway Bold"/>
                <a:sym typeface="Raleway Bold"/>
              </a:rPr>
              <a:t>Step 1:</a:t>
            </a:r>
            <a:r>
              <a:rPr lang="en-US" sz="2199">
                <a:solidFill>
                  <a:srgbClr val="000000"/>
                </a:solidFill>
                <a:latin typeface="Raleway"/>
                <a:ea typeface="Raleway"/>
                <a:cs typeface="Raleway"/>
                <a:sym typeface="Raleway"/>
              </a:rPr>
              <a:t> At a unit mee</a:t>
            </a:r>
            <a:r>
              <a:rPr lang="en-US" sz="2199">
                <a:solidFill>
                  <a:srgbClr val="000000"/>
                </a:solidFill>
                <a:latin typeface="Raleway"/>
                <a:ea typeface="Raleway"/>
                <a:cs typeface="Raleway"/>
                <a:sym typeface="Raleway"/>
              </a:rPr>
              <a:t>ting, Scouts review available activities.</a:t>
            </a:r>
          </a:p>
          <a:p>
            <a:pPr algn="l">
              <a:lnSpc>
                <a:spcPts val="3079"/>
              </a:lnSpc>
            </a:pPr>
            <a:r>
              <a:rPr lang="en-US" sz="2199">
                <a:solidFill>
                  <a:srgbClr val="000000"/>
                </a:solidFill>
                <a:latin typeface="Raleway"/>
                <a:ea typeface="Raleway"/>
                <a:cs typeface="Raleway"/>
                <a:sym typeface="Raleway"/>
              </a:rPr>
              <a:t> </a:t>
            </a:r>
          </a:p>
          <a:p>
            <a:pPr algn="l">
              <a:lnSpc>
                <a:spcPts val="3079"/>
              </a:lnSpc>
            </a:pPr>
            <a:r>
              <a:rPr lang="en-US" sz="2199" b="true">
                <a:solidFill>
                  <a:srgbClr val="024C86"/>
                </a:solidFill>
                <a:latin typeface="Raleway Bold"/>
                <a:ea typeface="Raleway Bold"/>
                <a:cs typeface="Raleway Bold"/>
                <a:sym typeface="Raleway Bold"/>
              </a:rPr>
              <a:t>Step 2:</a:t>
            </a:r>
            <a:r>
              <a:rPr lang="en-US" sz="2199">
                <a:solidFill>
                  <a:srgbClr val="000000"/>
                </a:solidFill>
                <a:latin typeface="Raleway"/>
                <a:ea typeface="Raleway"/>
                <a:cs typeface="Raleway"/>
                <a:sym typeface="Raleway"/>
              </a:rPr>
              <a:t> Have your Patrol Leaders work with their patrol to determine which unit activities they’d like to do during their camp week. </a:t>
            </a:r>
          </a:p>
          <a:p>
            <a:pPr algn="l">
              <a:lnSpc>
                <a:spcPts val="3079"/>
              </a:lnSpc>
            </a:pPr>
            <a:r>
              <a:rPr lang="en-US" sz="2199">
                <a:solidFill>
                  <a:srgbClr val="000000"/>
                </a:solidFill>
                <a:latin typeface="Raleway"/>
                <a:ea typeface="Raleway"/>
                <a:cs typeface="Raleway"/>
                <a:sym typeface="Raleway"/>
              </a:rPr>
              <a:t> </a:t>
            </a:r>
          </a:p>
          <a:p>
            <a:pPr algn="l">
              <a:lnSpc>
                <a:spcPts val="3079"/>
              </a:lnSpc>
            </a:pPr>
            <a:r>
              <a:rPr lang="en-US" sz="2199" b="true">
                <a:solidFill>
                  <a:srgbClr val="024C86"/>
                </a:solidFill>
                <a:latin typeface="Raleway Bold"/>
                <a:ea typeface="Raleway Bold"/>
                <a:cs typeface="Raleway Bold"/>
                <a:sym typeface="Raleway Bold"/>
              </a:rPr>
              <a:t>Step 3:</a:t>
            </a:r>
            <a:r>
              <a:rPr lang="en-US" sz="2199">
                <a:solidFill>
                  <a:srgbClr val="000000"/>
                </a:solidFill>
                <a:latin typeface="Raleway"/>
                <a:ea typeface="Raleway"/>
                <a:cs typeface="Raleway"/>
                <a:sym typeface="Raleway"/>
              </a:rPr>
              <a:t> Have the Patrol Leaders Council meet and determine your unit’s top 15-20 programs to do at Many Point.</a:t>
            </a:r>
          </a:p>
        </p:txBody>
      </p:sp>
      <p:sp>
        <p:nvSpPr>
          <p:cNvPr name="TextBox 18" id="18"/>
          <p:cNvSpPr txBox="true"/>
          <p:nvPr/>
        </p:nvSpPr>
        <p:spPr>
          <a:xfrm rot="0">
            <a:off x="12685358" y="2191828"/>
            <a:ext cx="4812982" cy="4678045"/>
          </a:xfrm>
          <a:prstGeom prst="rect">
            <a:avLst/>
          </a:prstGeom>
        </p:spPr>
        <p:txBody>
          <a:bodyPr anchor="t" rtlCol="false" tIns="0" lIns="0" bIns="0" rIns="0">
            <a:spAutoFit/>
          </a:bodyPr>
          <a:lstStyle/>
          <a:p>
            <a:pPr algn="l">
              <a:lnSpc>
                <a:spcPts val="3079"/>
              </a:lnSpc>
            </a:pPr>
            <a:r>
              <a:rPr lang="en-US" sz="2199" b="true">
                <a:solidFill>
                  <a:srgbClr val="024C86"/>
                </a:solidFill>
                <a:latin typeface="Raleway Bold"/>
                <a:ea typeface="Raleway Bold"/>
                <a:cs typeface="Raleway Bold"/>
                <a:sym typeface="Raleway Bold"/>
              </a:rPr>
              <a:t>Step 4:</a:t>
            </a:r>
            <a:r>
              <a:rPr lang="en-US" sz="2199">
                <a:solidFill>
                  <a:srgbClr val="000000"/>
                </a:solidFill>
                <a:latin typeface="Raleway"/>
                <a:ea typeface="Raleway"/>
                <a:cs typeface="Raleway"/>
                <a:sym typeface="Raleway"/>
              </a:rPr>
              <a:t>  The Unit camping coordinator can go to the </a:t>
            </a:r>
            <a:r>
              <a:rPr lang="en-US" sz="2199" u="sng">
                <a:solidFill>
                  <a:srgbClr val="000000"/>
                </a:solidFill>
                <a:latin typeface="Raleway"/>
                <a:ea typeface="Raleway"/>
                <a:cs typeface="Raleway"/>
                <a:sym typeface="Raleway"/>
                <a:hlinkClick r:id="rId5" tooltip="https://www.manypoint.org/Program/Unit-Activities"/>
              </a:rPr>
              <a:t>Unit Activities</a:t>
            </a:r>
            <a:r>
              <a:rPr lang="en-US" sz="2199">
                <a:solidFill>
                  <a:srgbClr val="000000"/>
                </a:solidFill>
                <a:latin typeface="Raleway"/>
                <a:ea typeface="Raleway"/>
                <a:cs typeface="Raleway"/>
                <a:sym typeface="Raleway"/>
              </a:rPr>
              <a:t> page and can enter the un</a:t>
            </a:r>
            <a:r>
              <a:rPr lang="en-US" sz="2199">
                <a:solidFill>
                  <a:srgbClr val="000000"/>
                </a:solidFill>
                <a:latin typeface="Raleway"/>
                <a:ea typeface="Raleway"/>
                <a:cs typeface="Raleway"/>
                <a:sym typeface="Raleway"/>
              </a:rPr>
              <a:t>its preferences  into the “Unit Activity Interest” form. </a:t>
            </a:r>
          </a:p>
          <a:p>
            <a:pPr algn="l">
              <a:lnSpc>
                <a:spcPts val="3079"/>
              </a:lnSpc>
            </a:pPr>
            <a:r>
              <a:rPr lang="en-US" sz="2199">
                <a:solidFill>
                  <a:srgbClr val="000000"/>
                </a:solidFill>
                <a:latin typeface="Raleway"/>
                <a:ea typeface="Raleway"/>
                <a:cs typeface="Raleway"/>
                <a:sym typeface="Raleway"/>
              </a:rPr>
              <a:t> </a:t>
            </a:r>
          </a:p>
          <a:p>
            <a:pPr algn="l">
              <a:lnSpc>
                <a:spcPts val="3079"/>
              </a:lnSpc>
            </a:pPr>
            <a:r>
              <a:rPr lang="en-US" sz="2199">
                <a:solidFill>
                  <a:srgbClr val="000000"/>
                </a:solidFill>
                <a:latin typeface="Raleway"/>
                <a:ea typeface="Raleway"/>
                <a:cs typeface="Raleway"/>
                <a:sym typeface="Raleway"/>
              </a:rPr>
              <a:t>Once your preferences have been submitted, camp staff will review all the requests from your unit and build your schedule. Your schedule will be given to you at camp by your commissioner.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49682" y="1586559"/>
            <a:ext cx="15743525" cy="8453833"/>
            <a:chOff x="0" y="0"/>
            <a:chExt cx="20991367" cy="11271778"/>
          </a:xfrm>
        </p:grpSpPr>
        <p:grpSp>
          <p:nvGrpSpPr>
            <p:cNvPr name="Group 17" id="17"/>
            <p:cNvGrpSpPr/>
            <p:nvPr/>
          </p:nvGrpSpPr>
          <p:grpSpPr>
            <a:xfrm rot="0">
              <a:off x="0" y="5793226"/>
              <a:ext cx="6782969" cy="5478552"/>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1625" t="0" r="-1625" b="0"/>
                </a:stretch>
              </a:blipFill>
            </p:spPr>
          </p:sp>
        </p:grpSp>
        <p:grpSp>
          <p:nvGrpSpPr>
            <p:cNvPr name="Group 19" id="19"/>
            <p:cNvGrpSpPr/>
            <p:nvPr/>
          </p:nvGrpSpPr>
          <p:grpSpPr>
            <a:xfrm rot="0">
              <a:off x="5612690" y="10096269"/>
              <a:ext cx="917799" cy="917799"/>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2" id="22"/>
            <p:cNvSpPr txBox="true"/>
            <p:nvPr/>
          </p:nvSpPr>
          <p:spPr>
            <a:xfrm rot="0">
              <a:off x="209464" y="10227104"/>
              <a:ext cx="5080383" cy="608502"/>
            </a:xfrm>
            <a:prstGeom prst="rect">
              <a:avLst/>
            </a:prstGeom>
          </p:spPr>
          <p:txBody>
            <a:bodyPr anchor="t" rtlCol="false" tIns="0" lIns="0" bIns="0" rIns="0">
              <a:spAutoFit/>
            </a:bodyPr>
            <a:lstStyle/>
            <a:p>
              <a:pPr algn="r" marL="0" indent="0" lvl="0">
                <a:lnSpc>
                  <a:spcPts val="3914"/>
                </a:lnSpc>
                <a:spcBef>
                  <a:spcPct val="0"/>
                </a:spcBef>
              </a:pPr>
              <a:r>
                <a:rPr lang="en-US" b="true" sz="2796" strike="noStrike" u="none">
                  <a:solidFill>
                    <a:srgbClr val="FFFFFF"/>
                  </a:solidFill>
                  <a:latin typeface="Oswald Bold"/>
                  <a:ea typeface="Oswald Bold"/>
                  <a:cs typeface="Oswald Bold"/>
                  <a:sym typeface="Oswald Bold"/>
                </a:rPr>
                <a:t>BACK OF THE MOON HIKE</a:t>
              </a:r>
            </a:p>
          </p:txBody>
        </p:sp>
        <p:grpSp>
          <p:nvGrpSpPr>
            <p:cNvPr name="Group 23" id="23"/>
            <p:cNvGrpSpPr/>
            <p:nvPr/>
          </p:nvGrpSpPr>
          <p:grpSpPr>
            <a:xfrm rot="0">
              <a:off x="7097643" y="5793226"/>
              <a:ext cx="6782969" cy="5478552"/>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1165" t="0" r="0" b="0"/>
                </a:stretch>
              </a:blipFill>
            </p:spPr>
          </p:sp>
        </p:grpSp>
        <p:grpSp>
          <p:nvGrpSpPr>
            <p:cNvPr name="Group 25" id="25"/>
            <p:cNvGrpSpPr/>
            <p:nvPr/>
          </p:nvGrpSpPr>
          <p:grpSpPr>
            <a:xfrm rot="0">
              <a:off x="12710333" y="10096269"/>
              <a:ext cx="917799" cy="917799"/>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8" id="28"/>
            <p:cNvSpPr txBox="true"/>
            <p:nvPr/>
          </p:nvSpPr>
          <p:spPr>
            <a:xfrm rot="0">
              <a:off x="7307107" y="10227104"/>
              <a:ext cx="5080383" cy="608502"/>
            </a:xfrm>
            <a:prstGeom prst="rect">
              <a:avLst/>
            </a:prstGeom>
          </p:spPr>
          <p:txBody>
            <a:bodyPr anchor="t" rtlCol="false" tIns="0" lIns="0" bIns="0" rIns="0">
              <a:spAutoFit/>
            </a:bodyPr>
            <a:lstStyle/>
            <a:p>
              <a:pPr algn="r" marL="0" indent="0" lvl="0">
                <a:lnSpc>
                  <a:spcPts val="3914"/>
                </a:lnSpc>
                <a:spcBef>
                  <a:spcPct val="0"/>
                </a:spcBef>
              </a:pPr>
              <a:r>
                <a:rPr lang="en-US" b="true" sz="2796" strike="noStrike" u="none">
                  <a:solidFill>
                    <a:srgbClr val="FFFFFF"/>
                  </a:solidFill>
                  <a:latin typeface="Oswald Bold"/>
                  <a:ea typeface="Oswald Bold"/>
                  <a:cs typeface="Oswald Bold"/>
                  <a:sym typeface="Oswald Bold"/>
                </a:rPr>
                <a:t>CAMPSITE FREE TIME</a:t>
              </a:r>
            </a:p>
          </p:txBody>
        </p:sp>
        <p:grpSp>
          <p:nvGrpSpPr>
            <p:cNvPr name="Group 29" id="29"/>
            <p:cNvGrpSpPr/>
            <p:nvPr/>
          </p:nvGrpSpPr>
          <p:grpSpPr>
            <a:xfrm rot="0">
              <a:off x="14208398" y="5793226"/>
              <a:ext cx="6782969" cy="5478552"/>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10687" t="0" r="-10687" b="0"/>
                </a:stretch>
              </a:blipFill>
            </p:spPr>
          </p:sp>
        </p:grpSp>
        <p:grpSp>
          <p:nvGrpSpPr>
            <p:cNvPr name="Group 31" id="31"/>
            <p:cNvGrpSpPr/>
            <p:nvPr/>
          </p:nvGrpSpPr>
          <p:grpSpPr>
            <a:xfrm rot="0">
              <a:off x="19821088" y="10096269"/>
              <a:ext cx="917799" cy="917799"/>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34" id="34"/>
            <p:cNvSpPr txBox="true"/>
            <p:nvPr/>
          </p:nvSpPr>
          <p:spPr>
            <a:xfrm rot="0">
              <a:off x="14399606" y="9899319"/>
              <a:ext cx="5080383" cy="1264073"/>
            </a:xfrm>
            <a:prstGeom prst="rect">
              <a:avLst/>
            </a:prstGeom>
          </p:spPr>
          <p:txBody>
            <a:bodyPr anchor="t" rtlCol="false" tIns="0" lIns="0" bIns="0" rIns="0">
              <a:spAutoFit/>
            </a:bodyPr>
            <a:lstStyle/>
            <a:p>
              <a:pPr algn="r" marL="0" indent="0" lvl="0">
                <a:lnSpc>
                  <a:spcPts val="3914"/>
                </a:lnSpc>
                <a:spcBef>
                  <a:spcPct val="0"/>
                </a:spcBef>
              </a:pPr>
              <a:r>
                <a:rPr lang="en-US" b="true" sz="2796" strike="noStrike" u="none">
                  <a:solidFill>
                    <a:srgbClr val="FFFFFF"/>
                  </a:solidFill>
                  <a:latin typeface="Oswald Bold"/>
                  <a:ea typeface="Oswald Bold"/>
                  <a:cs typeface="Oswald Bold"/>
                  <a:sym typeface="Oswald Bold"/>
                </a:rPr>
                <a:t>CANOEING/KAYAKING/ ROWING</a:t>
              </a:r>
            </a:p>
          </p:txBody>
        </p:sp>
        <p:grpSp>
          <p:nvGrpSpPr>
            <p:cNvPr name="Group 35" id="35"/>
            <p:cNvGrpSpPr/>
            <p:nvPr/>
          </p:nvGrpSpPr>
          <p:grpSpPr>
            <a:xfrm rot="0">
              <a:off x="0" y="0"/>
              <a:ext cx="6782969" cy="5478552"/>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378" t="0" r="-378" b="0"/>
                </a:stretch>
              </a:blipFill>
            </p:spPr>
          </p:sp>
        </p:grpSp>
        <p:grpSp>
          <p:nvGrpSpPr>
            <p:cNvPr name="Group 37" id="37"/>
            <p:cNvGrpSpPr/>
            <p:nvPr/>
          </p:nvGrpSpPr>
          <p:grpSpPr>
            <a:xfrm rot="0">
              <a:off x="5612690" y="4303043"/>
              <a:ext cx="917799" cy="917799"/>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0" id="40"/>
            <p:cNvSpPr txBox="true"/>
            <p:nvPr/>
          </p:nvSpPr>
          <p:spPr>
            <a:xfrm rot="0">
              <a:off x="209464" y="4433879"/>
              <a:ext cx="5080383" cy="608502"/>
            </a:xfrm>
            <a:prstGeom prst="rect">
              <a:avLst/>
            </a:prstGeom>
          </p:spPr>
          <p:txBody>
            <a:bodyPr anchor="t" rtlCol="false" tIns="0" lIns="0" bIns="0" rIns="0">
              <a:spAutoFit/>
            </a:bodyPr>
            <a:lstStyle/>
            <a:p>
              <a:pPr algn="r">
                <a:lnSpc>
                  <a:spcPts val="3914"/>
                </a:lnSpc>
                <a:spcBef>
                  <a:spcPct val="0"/>
                </a:spcBef>
              </a:pPr>
              <a:r>
                <a:rPr lang="en-US" b="true" sz="2796">
                  <a:solidFill>
                    <a:srgbClr val="FFFFFF"/>
                  </a:solidFill>
                  <a:latin typeface="Oswald Bold"/>
                  <a:ea typeface="Oswald Bold"/>
                  <a:cs typeface="Oswald Bold"/>
                  <a:sym typeface="Oswald Bold"/>
                </a:rPr>
                <a:t>9 SQUARE</a:t>
              </a:r>
            </a:p>
          </p:txBody>
        </p:sp>
        <p:grpSp>
          <p:nvGrpSpPr>
            <p:cNvPr name="Group 41" id="41"/>
            <p:cNvGrpSpPr/>
            <p:nvPr/>
          </p:nvGrpSpPr>
          <p:grpSpPr>
            <a:xfrm rot="0">
              <a:off x="7097643" y="0"/>
              <a:ext cx="6782969" cy="5478552"/>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582" t="0" r="-582" b="0"/>
                </a:stretch>
              </a:blipFill>
            </p:spPr>
          </p:sp>
        </p:grpSp>
        <p:grpSp>
          <p:nvGrpSpPr>
            <p:cNvPr name="Group 43" id="43"/>
            <p:cNvGrpSpPr/>
            <p:nvPr/>
          </p:nvGrpSpPr>
          <p:grpSpPr>
            <a:xfrm rot="0">
              <a:off x="12710333" y="4303043"/>
              <a:ext cx="917799" cy="917799"/>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6" id="46"/>
            <p:cNvSpPr txBox="true"/>
            <p:nvPr/>
          </p:nvSpPr>
          <p:spPr>
            <a:xfrm rot="0">
              <a:off x="7307107" y="4433879"/>
              <a:ext cx="5080383" cy="608502"/>
            </a:xfrm>
            <a:prstGeom prst="rect">
              <a:avLst/>
            </a:prstGeom>
          </p:spPr>
          <p:txBody>
            <a:bodyPr anchor="t" rtlCol="false" tIns="0" lIns="0" bIns="0" rIns="0">
              <a:spAutoFit/>
            </a:bodyPr>
            <a:lstStyle/>
            <a:p>
              <a:pPr algn="r" marL="0" indent="0" lvl="0">
                <a:lnSpc>
                  <a:spcPts val="3914"/>
                </a:lnSpc>
                <a:spcBef>
                  <a:spcPct val="0"/>
                </a:spcBef>
              </a:pPr>
              <a:r>
                <a:rPr lang="en-US" b="true" sz="2796" strike="noStrike" u="none">
                  <a:solidFill>
                    <a:srgbClr val="FFFFFF"/>
                  </a:solidFill>
                  <a:latin typeface="Oswald Bold"/>
                  <a:ea typeface="Oswald Bold"/>
                  <a:cs typeface="Oswald Bold"/>
                  <a:sym typeface="Oswald Bold"/>
                </a:rPr>
                <a:t>AQUA TRAMPOLINE</a:t>
              </a:r>
            </a:p>
          </p:txBody>
        </p:sp>
        <p:grpSp>
          <p:nvGrpSpPr>
            <p:cNvPr name="Group 47" id="47"/>
            <p:cNvGrpSpPr/>
            <p:nvPr/>
          </p:nvGrpSpPr>
          <p:grpSpPr>
            <a:xfrm rot="0">
              <a:off x="14208398" y="0"/>
              <a:ext cx="6782969" cy="5478552"/>
              <a:chOff x="0" y="0"/>
              <a:chExt cx="487493" cy="393744"/>
            </a:xfrm>
          </p:grpSpPr>
          <p:sp>
            <p:nvSpPr>
              <p:cNvPr name="Freeform 48" id="4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378" t="0" r="-378" b="0"/>
                </a:stretch>
              </a:blipFill>
            </p:spPr>
          </p:sp>
        </p:grpSp>
        <p:grpSp>
          <p:nvGrpSpPr>
            <p:cNvPr name="Group 49" id="49"/>
            <p:cNvGrpSpPr/>
            <p:nvPr/>
          </p:nvGrpSpPr>
          <p:grpSpPr>
            <a:xfrm rot="0">
              <a:off x="19821088" y="4303043"/>
              <a:ext cx="917799" cy="917799"/>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52" id="52"/>
            <p:cNvSpPr txBox="true"/>
            <p:nvPr/>
          </p:nvSpPr>
          <p:spPr>
            <a:xfrm rot="0">
              <a:off x="14935852" y="4029738"/>
              <a:ext cx="4562393" cy="1264073"/>
            </a:xfrm>
            <a:prstGeom prst="rect">
              <a:avLst/>
            </a:prstGeom>
          </p:spPr>
          <p:txBody>
            <a:bodyPr anchor="t" rtlCol="false" tIns="0" lIns="0" bIns="0" rIns="0">
              <a:spAutoFit/>
            </a:bodyPr>
            <a:lstStyle/>
            <a:p>
              <a:pPr algn="r" marL="0" indent="0" lvl="0">
                <a:lnSpc>
                  <a:spcPts val="3914"/>
                </a:lnSpc>
                <a:spcBef>
                  <a:spcPct val="0"/>
                </a:spcBef>
              </a:pPr>
              <a:r>
                <a:rPr lang="en-US" b="true" sz="2796" strike="noStrike" u="none">
                  <a:solidFill>
                    <a:srgbClr val="FFFFFF"/>
                  </a:solidFill>
                  <a:latin typeface="Oswald Bold"/>
                  <a:ea typeface="Oswald Bold"/>
                  <a:cs typeface="Oswald Bold"/>
                  <a:sym typeface="Oswald Bold"/>
                </a:rPr>
                <a:t>ARCHERY, TOMAHAWKS &amp; SLINGSHOTS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53438"/>
            <a:chOff x="0" y="0"/>
            <a:chExt cx="20990384" cy="11271250"/>
          </a:xfrm>
        </p:grpSpPr>
        <p:grpSp>
          <p:nvGrpSpPr>
            <p:cNvPr name="Group 17" id="17"/>
            <p:cNvGrpSpPr/>
            <p:nvPr/>
          </p:nvGrpSpPr>
          <p:grpSpPr>
            <a:xfrm rot="0">
              <a:off x="0" y="0"/>
              <a:ext cx="6782652" cy="5478295"/>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582" t="0" r="-582" b="0"/>
                </a:stretch>
              </a:blipFill>
            </p:spPr>
          </p:sp>
        </p:grpSp>
        <p:grpSp>
          <p:nvGrpSpPr>
            <p:cNvPr name="Group 19" id="19"/>
            <p:cNvGrpSpPr/>
            <p:nvPr/>
          </p:nvGrpSpPr>
          <p:grpSpPr>
            <a:xfrm rot="0">
              <a:off x="5612427" y="4302841"/>
              <a:ext cx="917756" cy="917756"/>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2" id="22"/>
            <p:cNvSpPr txBox="true"/>
            <p:nvPr/>
          </p:nvSpPr>
          <p:spPr>
            <a:xfrm rot="0">
              <a:off x="209454" y="443366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CANOE SNORKEL</a:t>
              </a:r>
            </a:p>
          </p:txBody>
        </p:sp>
        <p:grpSp>
          <p:nvGrpSpPr>
            <p:cNvPr name="Group 23" id="23"/>
            <p:cNvGrpSpPr/>
            <p:nvPr/>
          </p:nvGrpSpPr>
          <p:grpSpPr>
            <a:xfrm rot="0">
              <a:off x="7097311" y="0"/>
              <a:ext cx="6782652" cy="5478295"/>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582" t="0" r="-582" b="0"/>
                </a:stretch>
              </a:blipFill>
            </p:spPr>
          </p:sp>
        </p:grpSp>
        <p:grpSp>
          <p:nvGrpSpPr>
            <p:cNvPr name="Group 25" id="25"/>
            <p:cNvGrpSpPr/>
            <p:nvPr/>
          </p:nvGrpSpPr>
          <p:grpSpPr>
            <a:xfrm rot="0">
              <a:off x="12709738" y="4302841"/>
              <a:ext cx="917756" cy="917756"/>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8" id="28"/>
            <p:cNvSpPr txBox="true"/>
            <p:nvPr/>
          </p:nvSpPr>
          <p:spPr>
            <a:xfrm rot="0">
              <a:off x="7306765" y="443366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CHOPPED!</a:t>
              </a:r>
            </a:p>
          </p:txBody>
        </p:sp>
        <p:grpSp>
          <p:nvGrpSpPr>
            <p:cNvPr name="Group 29" id="29"/>
            <p:cNvGrpSpPr/>
            <p:nvPr/>
          </p:nvGrpSpPr>
          <p:grpSpPr>
            <a:xfrm rot="0">
              <a:off x="14207732" y="0"/>
              <a:ext cx="6782652" cy="5478295"/>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582" t="0" r="-582" b="0"/>
                </a:stretch>
              </a:blipFill>
            </p:spPr>
          </p:sp>
        </p:grpSp>
        <p:grpSp>
          <p:nvGrpSpPr>
            <p:cNvPr name="Group 31" id="31"/>
            <p:cNvGrpSpPr/>
            <p:nvPr/>
          </p:nvGrpSpPr>
          <p:grpSpPr>
            <a:xfrm rot="0">
              <a:off x="19820159" y="4302841"/>
              <a:ext cx="917756" cy="917756"/>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34" id="34"/>
            <p:cNvSpPr txBox="true"/>
            <p:nvPr/>
          </p:nvSpPr>
          <p:spPr>
            <a:xfrm rot="0">
              <a:off x="14417186" y="443366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CLIMBING TOWER</a:t>
              </a:r>
            </a:p>
          </p:txBody>
        </p:sp>
        <p:grpSp>
          <p:nvGrpSpPr>
            <p:cNvPr name="Group 35" id="35"/>
            <p:cNvGrpSpPr/>
            <p:nvPr/>
          </p:nvGrpSpPr>
          <p:grpSpPr>
            <a:xfrm rot="0">
              <a:off x="0" y="5792955"/>
              <a:ext cx="6782652" cy="5478295"/>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582" t="0" r="-582" b="0"/>
                </a:stretch>
              </a:blipFill>
            </p:spPr>
          </p:sp>
        </p:grpSp>
        <p:grpSp>
          <p:nvGrpSpPr>
            <p:cNvPr name="Group 37" id="37"/>
            <p:cNvGrpSpPr/>
            <p:nvPr/>
          </p:nvGrpSpPr>
          <p:grpSpPr>
            <a:xfrm rot="0">
              <a:off x="5612427" y="10095796"/>
              <a:ext cx="917756" cy="917756"/>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0" id="40"/>
            <p:cNvSpPr txBox="true"/>
            <p:nvPr/>
          </p:nvSpPr>
          <p:spPr>
            <a:xfrm rot="0">
              <a:off x="209454" y="10226623"/>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DELTA</a:t>
              </a:r>
            </a:p>
          </p:txBody>
        </p:sp>
        <p:grpSp>
          <p:nvGrpSpPr>
            <p:cNvPr name="Group 41" id="41"/>
            <p:cNvGrpSpPr/>
            <p:nvPr/>
          </p:nvGrpSpPr>
          <p:grpSpPr>
            <a:xfrm rot="0">
              <a:off x="7097311" y="5792955"/>
              <a:ext cx="6782652" cy="5478295"/>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582" t="0" r="-582" b="0"/>
                </a:stretch>
              </a:blipFill>
            </p:spPr>
          </p:sp>
        </p:grpSp>
        <p:grpSp>
          <p:nvGrpSpPr>
            <p:cNvPr name="Group 43" id="43"/>
            <p:cNvGrpSpPr/>
            <p:nvPr/>
          </p:nvGrpSpPr>
          <p:grpSpPr>
            <a:xfrm rot="0">
              <a:off x="12709738" y="10095796"/>
              <a:ext cx="917756" cy="917756"/>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6" id="46"/>
            <p:cNvSpPr txBox="true"/>
            <p:nvPr/>
          </p:nvSpPr>
          <p:spPr>
            <a:xfrm rot="0">
              <a:off x="7306765" y="10226623"/>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DISC GOLF</a:t>
              </a:r>
            </a:p>
          </p:txBody>
        </p:sp>
        <p:grpSp>
          <p:nvGrpSpPr>
            <p:cNvPr name="Group 47" id="47"/>
            <p:cNvGrpSpPr/>
            <p:nvPr/>
          </p:nvGrpSpPr>
          <p:grpSpPr>
            <a:xfrm rot="0">
              <a:off x="14207732" y="5792955"/>
              <a:ext cx="6782652" cy="5478295"/>
              <a:chOff x="0" y="0"/>
              <a:chExt cx="487493" cy="393744"/>
            </a:xfrm>
          </p:grpSpPr>
          <p:sp>
            <p:nvSpPr>
              <p:cNvPr name="Freeform 48" id="4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582" t="0" r="-582" b="0"/>
                </a:stretch>
              </a:blipFill>
            </p:spPr>
          </p:sp>
        </p:grpSp>
        <p:grpSp>
          <p:nvGrpSpPr>
            <p:cNvPr name="Group 49" id="49"/>
            <p:cNvGrpSpPr/>
            <p:nvPr/>
          </p:nvGrpSpPr>
          <p:grpSpPr>
            <a:xfrm rot="0">
              <a:off x="19820159" y="10095796"/>
              <a:ext cx="917756" cy="917756"/>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52" id="52"/>
            <p:cNvSpPr txBox="true"/>
            <p:nvPr/>
          </p:nvSpPr>
          <p:spPr>
            <a:xfrm rot="0">
              <a:off x="14417186" y="10226623"/>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DR. DNA</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57988"/>
            <a:chOff x="0" y="0"/>
            <a:chExt cx="20990384" cy="11277317"/>
          </a:xfrm>
        </p:grpSpPr>
        <p:grpSp>
          <p:nvGrpSpPr>
            <p:cNvPr name="Group 17" id="17"/>
            <p:cNvGrpSpPr/>
            <p:nvPr/>
          </p:nvGrpSpPr>
          <p:grpSpPr>
            <a:xfrm rot="0">
              <a:off x="7105983" y="13103"/>
              <a:ext cx="6778418" cy="5474876"/>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1249" t="0" r="-1249" b="0"/>
                </a:stretch>
              </a:blipFill>
            </p:spPr>
          </p:sp>
        </p:grpSp>
        <p:grpSp>
          <p:nvGrpSpPr>
            <p:cNvPr name="Group 19" id="19"/>
            <p:cNvGrpSpPr/>
            <p:nvPr/>
          </p:nvGrpSpPr>
          <p:grpSpPr>
            <a:xfrm rot="0">
              <a:off x="12714907" y="4313258"/>
              <a:ext cx="917183" cy="917183"/>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2" id="22"/>
            <p:cNvSpPr txBox="true"/>
            <p:nvPr/>
          </p:nvSpPr>
          <p:spPr>
            <a:xfrm rot="0">
              <a:off x="7315307" y="4116409"/>
              <a:ext cx="5076973" cy="126325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FIREM’N CHIT &amp; TOTIN’ CHIP</a:t>
              </a:r>
            </a:p>
          </p:txBody>
        </p:sp>
        <p:grpSp>
          <p:nvGrpSpPr>
            <p:cNvPr name="Group 23" id="23"/>
            <p:cNvGrpSpPr/>
            <p:nvPr/>
          </p:nvGrpSpPr>
          <p:grpSpPr>
            <a:xfrm rot="0">
              <a:off x="14211966" y="13103"/>
              <a:ext cx="6778418" cy="5474876"/>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1360" t="0" r="-1360" b="0"/>
                </a:stretch>
              </a:blipFill>
            </p:spPr>
          </p:sp>
        </p:grpSp>
        <p:grpSp>
          <p:nvGrpSpPr>
            <p:cNvPr name="Group 25" id="25"/>
            <p:cNvGrpSpPr/>
            <p:nvPr/>
          </p:nvGrpSpPr>
          <p:grpSpPr>
            <a:xfrm rot="0">
              <a:off x="19842383" y="4189728"/>
              <a:ext cx="917183" cy="917183"/>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28" id="28"/>
            <p:cNvSpPr txBox="true"/>
            <p:nvPr/>
          </p:nvSpPr>
          <p:spPr>
            <a:xfrm rot="0">
              <a:off x="14442783" y="4320444"/>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FISHING</a:t>
              </a:r>
            </a:p>
          </p:txBody>
        </p:sp>
        <p:grpSp>
          <p:nvGrpSpPr>
            <p:cNvPr name="Group 29" id="29"/>
            <p:cNvGrpSpPr/>
            <p:nvPr/>
          </p:nvGrpSpPr>
          <p:grpSpPr>
            <a:xfrm rot="0">
              <a:off x="0" y="5802441"/>
              <a:ext cx="6778418" cy="5474876"/>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328" t="0" r="-328" b="0"/>
                </a:stretch>
              </a:blipFill>
            </p:spPr>
          </p:sp>
        </p:grpSp>
        <p:grpSp>
          <p:nvGrpSpPr>
            <p:cNvPr name="Group 31" id="31"/>
            <p:cNvGrpSpPr/>
            <p:nvPr/>
          </p:nvGrpSpPr>
          <p:grpSpPr>
            <a:xfrm rot="0">
              <a:off x="5608924" y="10102596"/>
              <a:ext cx="917183" cy="917183"/>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34" id="34"/>
            <p:cNvSpPr txBox="true"/>
            <p:nvPr/>
          </p:nvSpPr>
          <p:spPr>
            <a:xfrm rot="0">
              <a:off x="209324" y="10233312"/>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FLOAT FOR FLOATS</a:t>
              </a:r>
            </a:p>
          </p:txBody>
        </p:sp>
        <p:grpSp>
          <p:nvGrpSpPr>
            <p:cNvPr name="Group 35" id="35"/>
            <p:cNvGrpSpPr/>
            <p:nvPr/>
          </p:nvGrpSpPr>
          <p:grpSpPr>
            <a:xfrm rot="0">
              <a:off x="7105983" y="5789338"/>
              <a:ext cx="6778418" cy="5474876"/>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378" t="0" r="-378" b="0"/>
                </a:stretch>
              </a:blipFill>
            </p:spPr>
          </p:sp>
        </p:grpSp>
        <p:grpSp>
          <p:nvGrpSpPr>
            <p:cNvPr name="Group 37" id="37"/>
            <p:cNvGrpSpPr/>
            <p:nvPr/>
          </p:nvGrpSpPr>
          <p:grpSpPr>
            <a:xfrm rot="0">
              <a:off x="12714907" y="10089494"/>
              <a:ext cx="917183" cy="917183"/>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0" id="40"/>
            <p:cNvSpPr txBox="true"/>
            <p:nvPr/>
          </p:nvSpPr>
          <p:spPr>
            <a:xfrm rot="0">
              <a:off x="7315307" y="10220210"/>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GAGA BALL</a:t>
              </a:r>
            </a:p>
          </p:txBody>
        </p:sp>
        <p:grpSp>
          <p:nvGrpSpPr>
            <p:cNvPr name="Group 41" id="41"/>
            <p:cNvGrpSpPr/>
            <p:nvPr/>
          </p:nvGrpSpPr>
          <p:grpSpPr>
            <a:xfrm rot="0">
              <a:off x="14211966" y="5789338"/>
              <a:ext cx="6778418" cy="5474876"/>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378" t="0" r="-378" b="0"/>
                </a:stretch>
              </a:blipFill>
            </p:spPr>
          </p:sp>
        </p:grpSp>
        <p:grpSp>
          <p:nvGrpSpPr>
            <p:cNvPr name="Group 43" id="43"/>
            <p:cNvGrpSpPr/>
            <p:nvPr/>
          </p:nvGrpSpPr>
          <p:grpSpPr>
            <a:xfrm rot="0">
              <a:off x="19820890" y="10089494"/>
              <a:ext cx="917183" cy="917183"/>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46" id="46"/>
            <p:cNvSpPr txBox="true"/>
            <p:nvPr/>
          </p:nvSpPr>
          <p:spPr>
            <a:xfrm rot="0">
              <a:off x="14421290" y="10220210"/>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strike="noStrike" u="none">
                  <a:solidFill>
                    <a:srgbClr val="FFFFFF"/>
                  </a:solidFill>
                  <a:latin typeface="Oswald Bold"/>
                  <a:ea typeface="Oswald Bold"/>
                  <a:cs typeface="Oswald Bold"/>
                  <a:sym typeface="Oswald Bold"/>
                </a:rPr>
                <a:t>GPS &amp; GEOCACHING</a:t>
              </a:r>
            </a:p>
          </p:txBody>
        </p:sp>
        <p:grpSp>
          <p:nvGrpSpPr>
            <p:cNvPr name="Group 47" id="47"/>
            <p:cNvGrpSpPr/>
            <p:nvPr/>
          </p:nvGrpSpPr>
          <p:grpSpPr>
            <a:xfrm rot="0">
              <a:off x="0" y="0"/>
              <a:ext cx="6778418" cy="5474876"/>
              <a:chOff x="0" y="0"/>
              <a:chExt cx="487493" cy="393744"/>
            </a:xfrm>
          </p:grpSpPr>
          <p:sp>
            <p:nvSpPr>
              <p:cNvPr name="Freeform 48" id="4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3911" t="0" r="-3911" b="0"/>
                </a:stretch>
              </a:blipFill>
            </p:spPr>
          </p:sp>
        </p:grpSp>
        <p:grpSp>
          <p:nvGrpSpPr>
            <p:cNvPr name="Group 49" id="49"/>
            <p:cNvGrpSpPr/>
            <p:nvPr/>
          </p:nvGrpSpPr>
          <p:grpSpPr>
            <a:xfrm rot="0">
              <a:off x="5608924" y="4300155"/>
              <a:ext cx="917183" cy="917183"/>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57150"/>
                <a:ext cx="136456" cy="193606"/>
              </a:xfrm>
              <a:prstGeom prst="rect">
                <a:avLst/>
              </a:prstGeom>
            </p:spPr>
            <p:txBody>
              <a:bodyPr anchor="ctr" rtlCol="false" tIns="50800" lIns="50800" bIns="50800" rIns="50800"/>
              <a:lstStyle/>
              <a:p>
                <a:pPr algn="ctr">
                  <a:lnSpc>
                    <a:spcPts val="2100"/>
                  </a:lnSpc>
                </a:pPr>
              </a:p>
            </p:txBody>
          </p:sp>
        </p:grpSp>
        <p:sp>
          <p:nvSpPr>
            <p:cNvPr name="TextBox 52" id="52"/>
            <p:cNvSpPr txBox="true"/>
            <p:nvPr/>
          </p:nvSpPr>
          <p:spPr>
            <a:xfrm rot="0">
              <a:off x="209324" y="4430871"/>
              <a:ext cx="5076973" cy="608126"/>
            </a:xfrm>
            <a:prstGeom prst="rect">
              <a:avLst/>
            </a:prstGeom>
          </p:spPr>
          <p:txBody>
            <a:bodyPr anchor="t" rtlCol="false" tIns="0" lIns="0" bIns="0" rIns="0">
              <a:spAutoFit/>
            </a:bodyPr>
            <a:lstStyle/>
            <a:p>
              <a:pPr algn="r" marL="0" indent="0" lvl="0">
                <a:lnSpc>
                  <a:spcPts val="3911"/>
                </a:lnSpc>
                <a:spcBef>
                  <a:spcPct val="0"/>
                </a:spcBef>
              </a:pPr>
              <a:r>
                <a:rPr lang="en-US" b="true" sz="2794">
                  <a:solidFill>
                    <a:srgbClr val="FFFFFF"/>
                  </a:solidFill>
                  <a:latin typeface="Oswald Bold"/>
                  <a:ea typeface="Oswald Bold"/>
                  <a:cs typeface="Oswald Bold"/>
                  <a:sym typeface="Oswald Bold"/>
                </a:rPr>
                <a:t>ECOSYSTEM IN A JAR</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55" y="-13361274"/>
            <a:ext cx="18288000" cy="23648276"/>
          </a:xfrm>
          <a:custGeom>
            <a:avLst/>
            <a:gdLst/>
            <a:ahLst/>
            <a:cxnLst/>
            <a:rect r="r" b="b" t="t" l="l"/>
            <a:pathLst>
              <a:path h="23648276" w="18288000">
                <a:moveTo>
                  <a:pt x="0" y="0"/>
                </a:moveTo>
                <a:lnTo>
                  <a:pt x="18288000" y="0"/>
                </a:lnTo>
                <a:lnTo>
                  <a:pt x="18288000" y="23648275"/>
                </a:lnTo>
                <a:lnTo>
                  <a:pt x="0" y="23648275"/>
                </a:lnTo>
                <a:lnTo>
                  <a:pt x="0" y="0"/>
                </a:lnTo>
                <a:close/>
              </a:path>
            </a:pathLst>
          </a:custGeom>
          <a:blipFill>
            <a:blip r:embed="rId3"/>
            <a:stretch>
              <a:fillRect l="0" t="0" r="0" b="0"/>
            </a:stretch>
          </a:blipFill>
        </p:spPr>
      </p:sp>
      <p:grpSp>
        <p:nvGrpSpPr>
          <p:cNvPr name="Group 3" id="3"/>
          <p:cNvGrpSpPr/>
          <p:nvPr/>
        </p:nvGrpSpPr>
        <p:grpSpPr>
          <a:xfrm rot="0">
            <a:off x="-48987" y="1"/>
            <a:ext cx="18340864" cy="10287000"/>
            <a:chOff x="0" y="0"/>
            <a:chExt cx="24454485" cy="13716000"/>
          </a:xfrm>
        </p:grpSpPr>
        <p:sp>
          <p:nvSpPr>
            <p:cNvPr name="Freeform 4" id="4"/>
            <p:cNvSpPr/>
            <p:nvPr/>
          </p:nvSpPr>
          <p:spPr>
            <a:xfrm flipH="false" flipV="false" rot="0">
              <a:off x="0" y="0"/>
              <a:ext cx="24454486" cy="13716000"/>
            </a:xfrm>
            <a:custGeom>
              <a:avLst/>
              <a:gdLst/>
              <a:ahLst/>
              <a:cxnLst/>
              <a:rect r="r" b="b" t="t" l="l"/>
              <a:pathLst>
                <a:path h="13716000" w="24454486">
                  <a:moveTo>
                    <a:pt x="0" y="0"/>
                  </a:moveTo>
                  <a:lnTo>
                    <a:pt x="24454486" y="0"/>
                  </a:lnTo>
                  <a:lnTo>
                    <a:pt x="24454486" y="13716000"/>
                  </a:lnTo>
                  <a:lnTo>
                    <a:pt x="0" y="13716000"/>
                  </a:lnTo>
                  <a:lnTo>
                    <a:pt x="0" y="0"/>
                  </a:lnTo>
                  <a:close/>
                </a:path>
              </a:pathLst>
            </a:custGeom>
            <a:blipFill>
              <a:blip r:embed="rId3">
                <a:alphaModFix amt="15000"/>
              </a:blip>
              <a:stretch>
                <a:fillRect l="0" t="-65274" r="0" b="-65274"/>
              </a:stretch>
            </a:blipFill>
          </p:spPr>
        </p:sp>
      </p:grpSp>
      <p:grpSp>
        <p:nvGrpSpPr>
          <p:cNvPr name="Group 5" id="5"/>
          <p:cNvGrpSpPr/>
          <p:nvPr/>
        </p:nvGrpSpPr>
        <p:grpSpPr>
          <a:xfrm rot="0">
            <a:off x="0" y="-2381"/>
            <a:ext cx="18288000" cy="1402556"/>
            <a:chOff x="0" y="0"/>
            <a:chExt cx="24384000" cy="1870075"/>
          </a:xfrm>
        </p:grpSpPr>
        <p:sp>
          <p:nvSpPr>
            <p:cNvPr name="Freeform 6" id="6"/>
            <p:cNvSpPr/>
            <p:nvPr/>
          </p:nvSpPr>
          <p:spPr>
            <a:xfrm flipH="false" flipV="false" rot="0">
              <a:off x="0" y="0"/>
              <a:ext cx="24384000" cy="1870075"/>
            </a:xfrm>
            <a:custGeom>
              <a:avLst/>
              <a:gdLst/>
              <a:ahLst/>
              <a:cxnLst/>
              <a:rect r="r" b="b" t="t" l="l"/>
              <a:pathLst>
                <a:path h="1870075" w="24384000">
                  <a:moveTo>
                    <a:pt x="0" y="0"/>
                  </a:moveTo>
                  <a:lnTo>
                    <a:pt x="24384000" y="0"/>
                  </a:lnTo>
                  <a:lnTo>
                    <a:pt x="24384000" y="1870075"/>
                  </a:lnTo>
                  <a:lnTo>
                    <a:pt x="0" y="1870075"/>
                  </a:lnTo>
                  <a:close/>
                </a:path>
              </a:pathLst>
            </a:custGeom>
            <a:solidFill>
              <a:srgbClr val="024C86"/>
            </a:solidFill>
          </p:spPr>
        </p:sp>
      </p:grpSp>
      <p:grpSp>
        <p:nvGrpSpPr>
          <p:cNvPr name="Group 7" id="7"/>
          <p:cNvGrpSpPr/>
          <p:nvPr/>
        </p:nvGrpSpPr>
        <p:grpSpPr>
          <a:xfrm rot="0">
            <a:off x="5808329" y="142950"/>
            <a:ext cx="12187817" cy="1443609"/>
            <a:chOff x="0" y="0"/>
            <a:chExt cx="16250422" cy="1924812"/>
          </a:xfrm>
        </p:grpSpPr>
        <p:sp>
          <p:nvSpPr>
            <p:cNvPr name="Freeform 8" id="8"/>
            <p:cNvSpPr/>
            <p:nvPr/>
          </p:nvSpPr>
          <p:spPr>
            <a:xfrm flipH="false" flipV="false" rot="0">
              <a:off x="0" y="0"/>
              <a:ext cx="16250422" cy="1924812"/>
            </a:xfrm>
            <a:custGeom>
              <a:avLst/>
              <a:gdLst/>
              <a:ahLst/>
              <a:cxnLst/>
              <a:rect r="r" b="b" t="t" l="l"/>
              <a:pathLst>
                <a:path h="1924812" w="16250422">
                  <a:moveTo>
                    <a:pt x="0" y="0"/>
                  </a:moveTo>
                  <a:lnTo>
                    <a:pt x="16250422" y="0"/>
                  </a:lnTo>
                  <a:lnTo>
                    <a:pt x="16250422" y="1924812"/>
                  </a:lnTo>
                  <a:lnTo>
                    <a:pt x="0" y="1924812"/>
                  </a:lnTo>
                  <a:close/>
                </a:path>
              </a:pathLst>
            </a:custGeom>
            <a:blipFill>
              <a:blip r:embed="rId3">
                <a:alphaModFix amt="0"/>
              </a:blip>
              <a:stretch>
                <a:fillRect l="0" t="-542607" r="0" b="-449108"/>
              </a:stretch>
            </a:blipFill>
          </p:spPr>
        </p:sp>
        <p:sp>
          <p:nvSpPr>
            <p:cNvPr name="TextBox 9" id="9"/>
            <p:cNvSpPr txBox="true"/>
            <p:nvPr/>
          </p:nvSpPr>
          <p:spPr>
            <a:xfrm>
              <a:off x="0" y="104775"/>
              <a:ext cx="16250422" cy="1820037"/>
            </a:xfrm>
            <a:prstGeom prst="rect">
              <a:avLst/>
            </a:prstGeom>
          </p:spPr>
          <p:txBody>
            <a:bodyPr anchor="ctr" rtlCol="false" tIns="0" lIns="0" bIns="0" rIns="0"/>
            <a:lstStyle/>
            <a:p>
              <a:pPr algn="r">
                <a:lnSpc>
                  <a:spcPts val="6120"/>
                </a:lnSpc>
              </a:pPr>
              <a:r>
                <a:rPr lang="en-US" b="true" sz="6000">
                  <a:solidFill>
                    <a:srgbClr val="F2F2F2"/>
                  </a:solidFill>
                  <a:latin typeface="Oswald Bold"/>
                  <a:ea typeface="Oswald Bold"/>
                  <a:cs typeface="Oswald Bold"/>
                  <a:sym typeface="Oswald Bold"/>
                </a:rPr>
                <a:t>UNIT ACTIVITIES</a:t>
              </a:r>
            </a:p>
          </p:txBody>
        </p:sp>
      </p:grpSp>
      <p:grpSp>
        <p:nvGrpSpPr>
          <p:cNvPr name="Group 10" id="10"/>
          <p:cNvGrpSpPr/>
          <p:nvPr/>
        </p:nvGrpSpPr>
        <p:grpSpPr>
          <a:xfrm rot="0">
            <a:off x="352433" y="142950"/>
            <a:ext cx="4280463" cy="1111893"/>
            <a:chOff x="0" y="0"/>
            <a:chExt cx="5707284" cy="1482524"/>
          </a:xfrm>
        </p:grpSpPr>
        <p:sp>
          <p:nvSpPr>
            <p:cNvPr name="TextBox 11" id="11"/>
            <p:cNvSpPr txBox="true"/>
            <p:nvPr/>
          </p:nvSpPr>
          <p:spPr>
            <a:xfrm rot="0">
              <a:off x="1804694" y="326133"/>
              <a:ext cx="3902590" cy="807514"/>
            </a:xfrm>
            <a:prstGeom prst="rect">
              <a:avLst/>
            </a:prstGeom>
          </p:spPr>
          <p:txBody>
            <a:bodyPr anchor="t" rtlCol="false" tIns="0" lIns="0" bIns="0" rIns="0">
              <a:spAutoFit/>
            </a:bodyPr>
            <a:lstStyle/>
            <a:p>
              <a:pPr algn="ctr">
                <a:lnSpc>
                  <a:spcPts val="4653"/>
                </a:lnSpc>
                <a:spcBef>
                  <a:spcPct val="0"/>
                </a:spcBef>
              </a:pPr>
              <a:r>
                <a:rPr lang="en-US" sz="3323">
                  <a:solidFill>
                    <a:srgbClr val="FFFFFF"/>
                  </a:solidFill>
                  <a:latin typeface="Vitesse 1"/>
                  <a:ea typeface="Vitesse 1"/>
                  <a:cs typeface="Vitesse 1"/>
                  <a:sym typeface="Vitesse 1"/>
                </a:rPr>
                <a:t>MANY POINT</a:t>
              </a:r>
            </a:p>
          </p:txBody>
        </p:sp>
        <p:sp>
          <p:nvSpPr>
            <p:cNvPr name="TextBox 12" id="12"/>
            <p:cNvSpPr txBox="true"/>
            <p:nvPr/>
          </p:nvSpPr>
          <p:spPr>
            <a:xfrm rot="0">
              <a:off x="1804694" y="969530"/>
              <a:ext cx="2490963" cy="512993"/>
            </a:xfrm>
            <a:prstGeom prst="rect">
              <a:avLst/>
            </a:prstGeom>
          </p:spPr>
          <p:txBody>
            <a:bodyPr anchor="t" rtlCol="false" tIns="0" lIns="0" bIns="0" rIns="0">
              <a:spAutoFit/>
            </a:bodyPr>
            <a:lstStyle/>
            <a:p>
              <a:pPr algn="l">
                <a:lnSpc>
                  <a:spcPts val="2961"/>
                </a:lnSpc>
                <a:spcBef>
                  <a:spcPct val="0"/>
                </a:spcBef>
              </a:pPr>
              <a:r>
                <a:rPr lang="en-US" sz="2115">
                  <a:solidFill>
                    <a:srgbClr val="FFFFFF"/>
                  </a:solidFill>
                  <a:latin typeface="Vitesse 1"/>
                  <a:ea typeface="Vitesse 1"/>
                  <a:cs typeface="Vitesse 1"/>
                  <a:sym typeface="Vitesse 1"/>
                </a:rPr>
                <a:t>SCOUT CAMP</a:t>
              </a:r>
            </a:p>
          </p:txBody>
        </p:sp>
        <p:grpSp>
          <p:nvGrpSpPr>
            <p:cNvPr name="Group 13" id="13"/>
            <p:cNvGrpSpPr/>
            <p:nvPr/>
          </p:nvGrpSpPr>
          <p:grpSpPr>
            <a:xfrm rot="0">
              <a:off x="0" y="0"/>
              <a:ext cx="1621061" cy="1436348"/>
              <a:chOff x="0" y="0"/>
              <a:chExt cx="2480095" cy="2197499"/>
            </a:xfrm>
          </p:grpSpPr>
          <p:sp>
            <p:nvSpPr>
              <p:cNvPr name="Freeform 14" id="14"/>
              <p:cNvSpPr/>
              <p:nvPr/>
            </p:nvSpPr>
            <p:spPr>
              <a:xfrm flipH="false" flipV="false" rot="0">
                <a:off x="-139" y="0"/>
                <a:ext cx="2480107" cy="2197372"/>
              </a:xfrm>
              <a:custGeom>
                <a:avLst/>
                <a:gdLst/>
                <a:ahLst/>
                <a:cxnLst/>
                <a:rect r="r" b="b" t="t" l="l"/>
                <a:pathLst>
                  <a:path h="2197372" w="2480107">
                    <a:moveTo>
                      <a:pt x="2463978" y="184404"/>
                    </a:moveTo>
                    <a:cubicBezTo>
                      <a:pt x="2463597" y="123444"/>
                      <a:pt x="2472995" y="6604"/>
                      <a:pt x="2472995" y="6604"/>
                    </a:cubicBezTo>
                    <a:lnTo>
                      <a:pt x="2328088" y="4318"/>
                    </a:lnTo>
                    <a:lnTo>
                      <a:pt x="2122602" y="14097"/>
                    </a:lnTo>
                    <a:cubicBezTo>
                      <a:pt x="2122602" y="14097"/>
                      <a:pt x="1788973" y="-1905"/>
                      <a:pt x="1757096" y="13081"/>
                    </a:cubicBezTo>
                    <a:cubicBezTo>
                      <a:pt x="1725092" y="28067"/>
                      <a:pt x="1659179" y="4318"/>
                      <a:pt x="1659179"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551704"/>
                    </a:lnTo>
                    <a:lnTo>
                      <a:pt x="14363" y="1730520"/>
                    </a:lnTo>
                    <a:cubicBezTo>
                      <a:pt x="14363" y="1730520"/>
                      <a:pt x="-10656" y="1771668"/>
                      <a:pt x="5346" y="1931688"/>
                    </a:cubicBezTo>
                    <a:cubicBezTo>
                      <a:pt x="21348" y="2091708"/>
                      <a:pt x="38620" y="2186958"/>
                      <a:pt x="38620" y="2186958"/>
                    </a:cubicBezTo>
                    <a:lnTo>
                      <a:pt x="122186" y="2187212"/>
                    </a:lnTo>
                    <a:lnTo>
                      <a:pt x="294906" y="2170702"/>
                    </a:lnTo>
                    <a:lnTo>
                      <a:pt x="521855" y="2188228"/>
                    </a:lnTo>
                    <a:lnTo>
                      <a:pt x="760488" y="2197372"/>
                    </a:lnTo>
                    <a:lnTo>
                      <a:pt x="895870" y="2172226"/>
                    </a:lnTo>
                    <a:lnTo>
                      <a:pt x="998105" y="2189498"/>
                    </a:lnTo>
                    <a:lnTo>
                      <a:pt x="1723949" y="2191403"/>
                    </a:lnTo>
                    <a:lnTo>
                      <a:pt x="1966900" y="2192038"/>
                    </a:lnTo>
                    <a:lnTo>
                      <a:pt x="2203755" y="2182386"/>
                    </a:lnTo>
                    <a:lnTo>
                      <a:pt x="2390064" y="2193181"/>
                    </a:lnTo>
                    <a:lnTo>
                      <a:pt x="2467534" y="2193435"/>
                    </a:lnTo>
                    <a:lnTo>
                      <a:pt x="2467915" y="2045480"/>
                    </a:lnTo>
                    <a:lnTo>
                      <a:pt x="2468169" y="1931815"/>
                    </a:lnTo>
                    <a:lnTo>
                      <a:pt x="2460295" y="1726329"/>
                    </a:lnTo>
                    <a:lnTo>
                      <a:pt x="2469185" y="1558181"/>
                    </a:lnTo>
                    <a:lnTo>
                      <a:pt x="2470963" y="669671"/>
                    </a:lnTo>
                    <a:lnTo>
                      <a:pt x="2480107" y="422656"/>
                    </a:lnTo>
                    <a:cubicBezTo>
                      <a:pt x="2480107" y="422656"/>
                      <a:pt x="2464105" y="245110"/>
                      <a:pt x="2463724" y="184150"/>
                    </a:cubicBezTo>
                    <a:close/>
                  </a:path>
                </a:pathLst>
              </a:custGeom>
              <a:blipFill>
                <a:blip r:embed="rId4"/>
                <a:stretch>
                  <a:fillRect l="-2274" t="0" r="-2273" b="0"/>
                </a:stretch>
              </a:blipFill>
            </p:spPr>
          </p:sp>
        </p:grpSp>
        <p:sp>
          <p:nvSpPr>
            <p:cNvPr name="TextBox 15" id="15"/>
            <p:cNvSpPr txBox="true"/>
            <p:nvPr/>
          </p:nvSpPr>
          <p:spPr>
            <a:xfrm rot="0">
              <a:off x="1804694" y="179885"/>
              <a:ext cx="2963624" cy="279598"/>
            </a:xfrm>
            <a:prstGeom prst="rect">
              <a:avLst/>
            </a:prstGeom>
          </p:spPr>
          <p:txBody>
            <a:bodyPr anchor="t" rtlCol="false" tIns="0" lIns="0" bIns="0" rIns="0">
              <a:spAutoFit/>
            </a:bodyPr>
            <a:lstStyle/>
            <a:p>
              <a:pPr algn="ctr">
                <a:lnSpc>
                  <a:spcPts val="1692"/>
                </a:lnSpc>
                <a:spcBef>
                  <a:spcPct val="0"/>
                </a:spcBef>
              </a:pPr>
              <a:r>
                <a:rPr lang="en-US" sz="1208">
                  <a:solidFill>
                    <a:srgbClr val="FFFFFF"/>
                  </a:solidFill>
                  <a:latin typeface="Vitesse 2"/>
                  <a:ea typeface="Vitesse 2"/>
                  <a:cs typeface="Vitesse 2"/>
                  <a:sym typeface="Vitesse 2"/>
                </a:rPr>
                <a:t>NORTHERN STAR SCOUTING</a:t>
              </a:r>
            </a:p>
          </p:txBody>
        </p:sp>
      </p:grpSp>
      <p:grpSp>
        <p:nvGrpSpPr>
          <p:cNvPr name="Group 16" id="16"/>
          <p:cNvGrpSpPr/>
          <p:nvPr/>
        </p:nvGrpSpPr>
        <p:grpSpPr>
          <a:xfrm rot="0">
            <a:off x="1272606" y="1586559"/>
            <a:ext cx="15742788" cy="8463271"/>
            <a:chOff x="0" y="0"/>
            <a:chExt cx="20990384" cy="11284361"/>
          </a:xfrm>
        </p:grpSpPr>
        <p:grpSp>
          <p:nvGrpSpPr>
            <p:cNvPr name="Group 17" id="17"/>
            <p:cNvGrpSpPr/>
            <p:nvPr/>
          </p:nvGrpSpPr>
          <p:grpSpPr>
            <a:xfrm rot="0">
              <a:off x="0" y="13111"/>
              <a:ext cx="6782652" cy="5478295"/>
              <a:chOff x="0" y="0"/>
              <a:chExt cx="487493" cy="393744"/>
            </a:xfrm>
          </p:grpSpPr>
          <p:sp>
            <p:nvSpPr>
              <p:cNvPr name="Freeform 18" id="1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5"/>
                <a:stretch>
                  <a:fillRect l="-582" t="0" r="-582" b="0"/>
                </a:stretch>
              </a:blipFill>
            </p:spPr>
          </p:sp>
        </p:grpSp>
        <p:grpSp>
          <p:nvGrpSpPr>
            <p:cNvPr name="Group 19" id="19"/>
            <p:cNvGrpSpPr/>
            <p:nvPr/>
          </p:nvGrpSpPr>
          <p:grpSpPr>
            <a:xfrm rot="0">
              <a:off x="5612427" y="4315952"/>
              <a:ext cx="917756" cy="917756"/>
              <a:chOff x="0" y="0"/>
              <a:chExt cx="136456" cy="136456"/>
            </a:xfrm>
          </p:grpSpPr>
          <p:sp>
            <p:nvSpPr>
              <p:cNvPr name="Freeform 20" id="2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1" id="2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2" id="22"/>
            <p:cNvSpPr txBox="true"/>
            <p:nvPr/>
          </p:nvSpPr>
          <p:spPr>
            <a:xfrm rot="0">
              <a:off x="209454" y="4446779"/>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a:solidFill>
                    <a:srgbClr val="FFFFFF"/>
                  </a:solidFill>
                  <a:latin typeface="Oswald Bold"/>
                  <a:ea typeface="Oswald Bold"/>
                  <a:cs typeface="Oswald Bold"/>
                  <a:sym typeface="Oswald Bold"/>
                </a:rPr>
                <a:t>GREASED WATERMELON</a:t>
              </a:r>
            </a:p>
          </p:txBody>
        </p:sp>
        <p:grpSp>
          <p:nvGrpSpPr>
            <p:cNvPr name="Group 23" id="23"/>
            <p:cNvGrpSpPr/>
            <p:nvPr/>
          </p:nvGrpSpPr>
          <p:grpSpPr>
            <a:xfrm rot="0">
              <a:off x="0" y="5792955"/>
              <a:ext cx="6782652" cy="5478295"/>
              <a:chOff x="0" y="0"/>
              <a:chExt cx="487493" cy="393744"/>
            </a:xfrm>
          </p:grpSpPr>
          <p:sp>
            <p:nvSpPr>
              <p:cNvPr name="Freeform 24" id="24"/>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6"/>
                <a:stretch>
                  <a:fillRect l="-582" t="0" r="-582" b="0"/>
                </a:stretch>
              </a:blipFill>
            </p:spPr>
          </p:sp>
        </p:grpSp>
        <p:grpSp>
          <p:nvGrpSpPr>
            <p:cNvPr name="Group 25" id="25"/>
            <p:cNvGrpSpPr/>
            <p:nvPr/>
          </p:nvGrpSpPr>
          <p:grpSpPr>
            <a:xfrm rot="0">
              <a:off x="5612427" y="10095796"/>
              <a:ext cx="917756" cy="917756"/>
              <a:chOff x="0" y="0"/>
              <a:chExt cx="136456" cy="136456"/>
            </a:xfrm>
          </p:grpSpPr>
          <p:sp>
            <p:nvSpPr>
              <p:cNvPr name="Freeform 26" id="26"/>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27" id="27"/>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28" id="28"/>
            <p:cNvSpPr txBox="true"/>
            <p:nvPr/>
          </p:nvSpPr>
          <p:spPr>
            <a:xfrm rot="0">
              <a:off x="209454" y="10226623"/>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ITASCA STATE PARK</a:t>
              </a:r>
            </a:p>
          </p:txBody>
        </p:sp>
        <p:grpSp>
          <p:nvGrpSpPr>
            <p:cNvPr name="Group 29" id="29"/>
            <p:cNvGrpSpPr/>
            <p:nvPr/>
          </p:nvGrpSpPr>
          <p:grpSpPr>
            <a:xfrm rot="0">
              <a:off x="7097311" y="5806065"/>
              <a:ext cx="6782652" cy="5478295"/>
              <a:chOff x="0" y="0"/>
              <a:chExt cx="487493" cy="393744"/>
            </a:xfrm>
          </p:grpSpPr>
          <p:sp>
            <p:nvSpPr>
              <p:cNvPr name="Freeform 30" id="30"/>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7"/>
                <a:stretch>
                  <a:fillRect l="-378" t="0" r="-378" b="0"/>
                </a:stretch>
              </a:blipFill>
            </p:spPr>
          </p:sp>
        </p:grpSp>
        <p:grpSp>
          <p:nvGrpSpPr>
            <p:cNvPr name="Group 31" id="31"/>
            <p:cNvGrpSpPr/>
            <p:nvPr/>
          </p:nvGrpSpPr>
          <p:grpSpPr>
            <a:xfrm rot="0">
              <a:off x="12709738" y="10108907"/>
              <a:ext cx="917756" cy="917756"/>
              <a:chOff x="0" y="0"/>
              <a:chExt cx="136456" cy="136456"/>
            </a:xfrm>
          </p:grpSpPr>
          <p:sp>
            <p:nvSpPr>
              <p:cNvPr name="Freeform 32" id="32"/>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3" id="33"/>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34" id="34"/>
            <p:cNvSpPr txBox="true"/>
            <p:nvPr/>
          </p:nvSpPr>
          <p:spPr>
            <a:xfrm rot="0">
              <a:off x="7306765" y="10239734"/>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KNOTS &amp; LASHINGS</a:t>
              </a:r>
            </a:p>
          </p:txBody>
        </p:sp>
        <p:grpSp>
          <p:nvGrpSpPr>
            <p:cNvPr name="Group 35" id="35"/>
            <p:cNvGrpSpPr/>
            <p:nvPr/>
          </p:nvGrpSpPr>
          <p:grpSpPr>
            <a:xfrm rot="0">
              <a:off x="14207732" y="0"/>
              <a:ext cx="6782652" cy="5478295"/>
              <a:chOff x="0" y="0"/>
              <a:chExt cx="487493" cy="393744"/>
            </a:xfrm>
          </p:grpSpPr>
          <p:sp>
            <p:nvSpPr>
              <p:cNvPr name="Freeform 36" id="36"/>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8"/>
                <a:stretch>
                  <a:fillRect l="-582" t="0" r="-582" b="0"/>
                </a:stretch>
              </a:blipFill>
            </p:spPr>
          </p:sp>
        </p:grpSp>
        <p:grpSp>
          <p:nvGrpSpPr>
            <p:cNvPr name="Group 37" id="37"/>
            <p:cNvGrpSpPr/>
            <p:nvPr/>
          </p:nvGrpSpPr>
          <p:grpSpPr>
            <a:xfrm rot="0">
              <a:off x="19820159" y="4412098"/>
              <a:ext cx="917756" cy="917756"/>
              <a:chOff x="0" y="0"/>
              <a:chExt cx="136456" cy="136456"/>
            </a:xfrm>
          </p:grpSpPr>
          <p:sp>
            <p:nvSpPr>
              <p:cNvPr name="Freeform 38" id="38"/>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39" id="39"/>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0" id="40"/>
            <p:cNvSpPr txBox="true"/>
            <p:nvPr/>
          </p:nvSpPr>
          <p:spPr>
            <a:xfrm rot="0">
              <a:off x="14418505" y="4142144"/>
              <a:ext cx="5090618" cy="126401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HISTORY CENTER/</a:t>
              </a:r>
            </a:p>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FIRE TOWER</a:t>
              </a:r>
            </a:p>
          </p:txBody>
        </p:sp>
        <p:grpSp>
          <p:nvGrpSpPr>
            <p:cNvPr name="Group 41" id="41"/>
            <p:cNvGrpSpPr/>
            <p:nvPr/>
          </p:nvGrpSpPr>
          <p:grpSpPr>
            <a:xfrm rot="0">
              <a:off x="7097311" y="13111"/>
              <a:ext cx="6782652" cy="5478295"/>
              <a:chOff x="0" y="0"/>
              <a:chExt cx="487493" cy="393744"/>
            </a:xfrm>
          </p:grpSpPr>
          <p:sp>
            <p:nvSpPr>
              <p:cNvPr name="Freeform 42" id="42"/>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9"/>
                <a:stretch>
                  <a:fillRect l="-480" t="0" r="-480" b="0"/>
                </a:stretch>
              </a:blipFill>
            </p:spPr>
          </p:sp>
        </p:grpSp>
        <p:grpSp>
          <p:nvGrpSpPr>
            <p:cNvPr name="Group 43" id="43"/>
            <p:cNvGrpSpPr/>
            <p:nvPr/>
          </p:nvGrpSpPr>
          <p:grpSpPr>
            <a:xfrm rot="0">
              <a:off x="12709738" y="4315952"/>
              <a:ext cx="917756" cy="917756"/>
              <a:chOff x="0" y="0"/>
              <a:chExt cx="136456" cy="136456"/>
            </a:xfrm>
          </p:grpSpPr>
          <p:sp>
            <p:nvSpPr>
              <p:cNvPr name="Freeform 44" id="44"/>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45" id="45"/>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46" id="46"/>
            <p:cNvSpPr txBox="true"/>
            <p:nvPr/>
          </p:nvSpPr>
          <p:spPr>
            <a:xfrm rot="0">
              <a:off x="7318664" y="4469914"/>
              <a:ext cx="5090618" cy="608476"/>
            </a:xfrm>
            <a:prstGeom prst="rect">
              <a:avLst/>
            </a:prstGeom>
          </p:spPr>
          <p:txBody>
            <a:bodyPr anchor="t" rtlCol="false" tIns="0" lIns="0" bIns="0" rIns="0">
              <a:spAutoFit/>
            </a:bodyPr>
            <a:lstStyle/>
            <a:p>
              <a:pPr algn="r" marL="0" indent="0" lvl="0">
                <a:lnSpc>
                  <a:spcPts val="3914"/>
                </a:lnSpc>
                <a:spcBef>
                  <a:spcPct val="0"/>
                </a:spcBef>
              </a:pPr>
              <a:r>
                <a:rPr lang="en-US" b="true" sz="2795">
                  <a:solidFill>
                    <a:srgbClr val="FFFFFF"/>
                  </a:solidFill>
                  <a:latin typeface="Oswald Bold"/>
                  <a:ea typeface="Oswald Bold"/>
                  <a:cs typeface="Oswald Bold"/>
                  <a:sym typeface="Oswald Bold"/>
                </a:rPr>
                <a:t>HEMP CRAFT</a:t>
              </a:r>
            </a:p>
          </p:txBody>
        </p:sp>
        <p:grpSp>
          <p:nvGrpSpPr>
            <p:cNvPr name="Group 47" id="47"/>
            <p:cNvGrpSpPr/>
            <p:nvPr/>
          </p:nvGrpSpPr>
          <p:grpSpPr>
            <a:xfrm rot="0">
              <a:off x="14207732" y="5806065"/>
              <a:ext cx="6782652" cy="5478295"/>
              <a:chOff x="0" y="0"/>
              <a:chExt cx="487493" cy="393744"/>
            </a:xfrm>
          </p:grpSpPr>
          <p:sp>
            <p:nvSpPr>
              <p:cNvPr name="Freeform 48" id="48"/>
              <p:cNvSpPr/>
              <p:nvPr/>
            </p:nvSpPr>
            <p:spPr>
              <a:xfrm flipH="false" flipV="false" rot="0">
                <a:off x="0" y="0"/>
                <a:ext cx="487492" cy="393744"/>
              </a:xfrm>
              <a:custGeom>
                <a:avLst/>
                <a:gdLst/>
                <a:ahLst/>
                <a:cxnLst/>
                <a:rect r="r" b="b" t="t" l="l"/>
                <a:pathLst>
                  <a:path h="393744" w="487492">
                    <a:moveTo>
                      <a:pt x="0" y="0"/>
                    </a:moveTo>
                    <a:lnTo>
                      <a:pt x="487492" y="0"/>
                    </a:lnTo>
                    <a:lnTo>
                      <a:pt x="487492" y="393744"/>
                    </a:lnTo>
                    <a:lnTo>
                      <a:pt x="0" y="393744"/>
                    </a:lnTo>
                    <a:close/>
                  </a:path>
                </a:pathLst>
              </a:custGeom>
              <a:blipFill>
                <a:blip r:embed="rId10"/>
                <a:stretch>
                  <a:fillRect l="-582" t="0" r="-582" b="0"/>
                </a:stretch>
              </a:blipFill>
            </p:spPr>
          </p:sp>
        </p:grpSp>
        <p:grpSp>
          <p:nvGrpSpPr>
            <p:cNvPr name="Group 49" id="49"/>
            <p:cNvGrpSpPr/>
            <p:nvPr/>
          </p:nvGrpSpPr>
          <p:grpSpPr>
            <a:xfrm rot="0">
              <a:off x="19820159" y="10108907"/>
              <a:ext cx="917756" cy="917756"/>
              <a:chOff x="0" y="0"/>
              <a:chExt cx="136456" cy="136456"/>
            </a:xfrm>
          </p:grpSpPr>
          <p:sp>
            <p:nvSpPr>
              <p:cNvPr name="Freeform 50" id="50"/>
              <p:cNvSpPr/>
              <p:nvPr/>
            </p:nvSpPr>
            <p:spPr>
              <a:xfrm flipH="false" flipV="false" rot="0">
                <a:off x="0" y="0"/>
                <a:ext cx="136456" cy="136456"/>
              </a:xfrm>
              <a:custGeom>
                <a:avLst/>
                <a:gdLst/>
                <a:ahLst/>
                <a:cxnLst/>
                <a:rect r="r" b="b" t="t" l="l"/>
                <a:pathLst>
                  <a:path h="136456" w="136456">
                    <a:moveTo>
                      <a:pt x="0" y="0"/>
                    </a:moveTo>
                    <a:lnTo>
                      <a:pt x="136456" y="0"/>
                    </a:lnTo>
                    <a:lnTo>
                      <a:pt x="136456" y="136456"/>
                    </a:lnTo>
                    <a:lnTo>
                      <a:pt x="0" y="136456"/>
                    </a:lnTo>
                    <a:close/>
                  </a:path>
                </a:pathLst>
              </a:custGeom>
              <a:solidFill>
                <a:srgbClr val="FFFFFF"/>
              </a:solidFill>
              <a:ln w="14288" cap="sq">
                <a:solidFill>
                  <a:srgbClr val="000000"/>
                </a:solidFill>
                <a:prstDash val="solid"/>
                <a:miter/>
              </a:ln>
            </p:spPr>
          </p:sp>
          <p:sp>
            <p:nvSpPr>
              <p:cNvPr name="TextBox 51" id="51"/>
              <p:cNvSpPr txBox="true"/>
              <p:nvPr/>
            </p:nvSpPr>
            <p:spPr>
              <a:xfrm>
                <a:off x="0" y="-66675"/>
                <a:ext cx="136456" cy="203131"/>
              </a:xfrm>
              <a:prstGeom prst="rect">
                <a:avLst/>
              </a:prstGeom>
            </p:spPr>
            <p:txBody>
              <a:bodyPr anchor="ctr" rtlCol="false" tIns="50800" lIns="50800" bIns="50800" rIns="50800"/>
              <a:lstStyle/>
              <a:p>
                <a:pPr algn="ctr">
                  <a:lnSpc>
                    <a:spcPts val="2099"/>
                  </a:lnSpc>
                </a:pPr>
              </a:p>
            </p:txBody>
          </p:sp>
        </p:grpSp>
        <p:sp>
          <p:nvSpPr>
            <p:cNvPr name="TextBox 52" id="52"/>
            <p:cNvSpPr txBox="true"/>
            <p:nvPr/>
          </p:nvSpPr>
          <p:spPr>
            <a:xfrm rot="0">
              <a:off x="14417186" y="10239734"/>
              <a:ext cx="5080145" cy="608476"/>
            </a:xfrm>
            <a:prstGeom prst="rect">
              <a:avLst/>
            </a:prstGeom>
          </p:spPr>
          <p:txBody>
            <a:bodyPr anchor="t" rtlCol="false" tIns="0" lIns="0" bIns="0" rIns="0">
              <a:spAutoFit/>
            </a:bodyPr>
            <a:lstStyle/>
            <a:p>
              <a:pPr algn="r" marL="0" indent="0" lvl="0">
                <a:lnSpc>
                  <a:spcPts val="3914"/>
                </a:lnSpc>
                <a:spcBef>
                  <a:spcPct val="0"/>
                </a:spcBef>
              </a:pPr>
              <a:r>
                <a:rPr lang="en-US" b="true" sz="2795" strike="noStrike" u="none">
                  <a:solidFill>
                    <a:srgbClr val="FFFFFF"/>
                  </a:solidFill>
                  <a:latin typeface="Oswald Bold"/>
                  <a:ea typeface="Oswald Bold"/>
                  <a:cs typeface="Oswald Bold"/>
                  <a:sym typeface="Oswald Bold"/>
                </a:rPr>
                <a:t>LOON LORE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DAHBzAF0MxA</dc:identifier>
  <dcterms:modified xsi:type="dcterms:W3CDTF">2011-08-01T06:04:30Z</dcterms:modified>
  <cp:revision>1</cp:revision>
  <dc:title>Many Point Program Catalog PowerPoint.pptx</dc:title>
</cp:coreProperties>
</file>